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17"/>
  </p:notesMasterIdLst>
  <p:sldIdLst>
    <p:sldId id="282" r:id="rId6"/>
    <p:sldId id="2145705936" r:id="rId7"/>
    <p:sldId id="261" r:id="rId8"/>
    <p:sldId id="2145705916" r:id="rId9"/>
    <p:sldId id="257" r:id="rId10"/>
    <p:sldId id="2145705909" r:id="rId11"/>
    <p:sldId id="2145705931" r:id="rId12"/>
    <p:sldId id="2145705933" r:id="rId13"/>
    <p:sldId id="2145705919" r:id="rId14"/>
    <p:sldId id="2147474286" r:id="rId15"/>
    <p:sldId id="2145705924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CE00"/>
    <a:srgbClr val="E6882C"/>
    <a:srgbClr val="000000"/>
    <a:srgbClr val="0E75ED"/>
    <a:srgbClr val="07DBBA"/>
    <a:srgbClr val="F98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10"/>
    <p:restoredTop sz="91437"/>
  </p:normalViewPr>
  <p:slideViewPr>
    <p:cSldViewPr snapToGrid="0">
      <p:cViewPr varScale="1">
        <p:scale>
          <a:sx n="117" d="100"/>
          <a:sy n="117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kalkylblad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hlab-my.sharepoint.com/personal/gizela_ahlgren_bloom_shl_se/Documents/SHL/Disciplinna&#776;mnd%20+%20VMD/22_23/Sammansta&#776;llning%20statistik%20anma&#776;lninga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Använder du ditt halsskydd korrekt? Dvs ej nedvikt, klippt, omsytt eller på annat sätt modifierat.</c:v>
                </c:pt>
              </c:strCache>
            </c:strRef>
          </c:tx>
          <c:spPr>
            <a:solidFill>
              <a:srgbClr val="4682B4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4682B4"/>
              </a:solidFill>
            </c:spPr>
            <c:extLst>
              <c:ext xmlns:c16="http://schemas.microsoft.com/office/drawing/2014/chart" uri="{C3380CC4-5D6E-409C-BE32-E72D297353CC}">
                <c16:uniqueId val="{00000001-D029-8D4F-AC4B-44649C0934DC}"/>
              </c:ext>
            </c:extLst>
          </c:dPt>
          <c:dPt>
            <c:idx val="1"/>
            <c:invertIfNegative val="0"/>
            <c:bubble3D val="0"/>
            <c:spPr>
              <a:solidFill>
                <a:srgbClr val="9ACD32"/>
              </a:solidFill>
            </c:spPr>
            <c:extLst>
              <c:ext xmlns:c16="http://schemas.microsoft.com/office/drawing/2014/chart" uri="{C3380CC4-5D6E-409C-BE32-E72D297353CC}">
                <c16:uniqueId val="{00000003-D029-8D4F-AC4B-44649C0934DC}"/>
              </c:ext>
            </c:extLst>
          </c:dPt>
          <c:dPt>
            <c:idx val="2"/>
            <c:invertIfNegative val="0"/>
            <c:bubble3D val="0"/>
            <c:spPr>
              <a:solidFill>
                <a:srgbClr val="708090"/>
              </a:solidFill>
            </c:spPr>
            <c:extLst>
              <c:ext xmlns:c16="http://schemas.microsoft.com/office/drawing/2014/chart" uri="{C3380CC4-5D6E-409C-BE32-E72D297353CC}">
                <c16:uniqueId val="{00000005-D029-8D4F-AC4B-44649C0934DC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smtId="4294967295"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Ja</c:v>
                </c:pt>
                <c:pt idx="1">
                  <c:v>Ibland</c:v>
                </c:pt>
                <c:pt idx="2">
                  <c:v>Nej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0.5</c:v>
                </c:pt>
                <c:pt idx="1">
                  <c:v>0.19615384615384615</c:v>
                </c:pt>
                <c:pt idx="2">
                  <c:v>0.30384615384615382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029-8D4F-AC4B-44649C0934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2"/>
        <c:axId val="67451136"/>
        <c:axId val="66437120"/>
      </c:barChart>
      <c:catAx>
        <c:axId val="67451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800" smtId="4294967295"/>
            </a:pPr>
            <a:endParaRPr lang="sv-SE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ax val="1"/>
          <c:min val="0"/>
        </c:scaling>
        <c:delete val="0"/>
        <c:axPos val="l"/>
        <c:majorGridlines>
          <c:spPr>
            <a:ln w="12700">
              <a:solidFill>
                <a:srgbClr val="D3D3D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sv-SE" sz="800" b="0"/>
                  <a:t>Procent</a:t>
                </a: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800" smtId="4294967295"/>
            </a:pPr>
            <a:endParaRPr lang="sv-SE"/>
          </a:p>
        </c:txPr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sv-S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[Sammanställning statistik anmälningar.xlsx]Blad2!Pivottabell2</c:name>
    <c:fmtId val="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Antal</a:t>
            </a:r>
            <a:r>
              <a:rPr lang="en-US" sz="1800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rapporterade</a:t>
            </a:r>
            <a:r>
              <a:rPr lang="en-US" sz="1800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hjärnskakningar</a:t>
            </a:r>
            <a:r>
              <a:rPr lang="en-US" sz="1800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under </a:t>
            </a:r>
            <a:r>
              <a:rPr lang="en-US" sz="1800" baseline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grundserien</a:t>
            </a:r>
            <a:r>
              <a:rPr lang="en-US" sz="1800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(364 matcher) </a:t>
            </a:r>
            <a:endParaRPr lang="en-US" sz="1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sv-SE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Blad2!$B$1</c:f>
              <c:strCache>
                <c:ptCount val="1"/>
                <c:pt idx="0">
                  <c:v>Summa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Blad2!$A$2:$A$7</c:f>
              <c:strCache>
                <c:ptCount val="5"/>
                <c:pt idx="0">
                  <c:v>18/19</c:v>
                </c:pt>
                <c:pt idx="1">
                  <c:v>19/20</c:v>
                </c:pt>
                <c:pt idx="2">
                  <c:v>20/21</c:v>
                </c:pt>
                <c:pt idx="3">
                  <c:v>21/22</c:v>
                </c:pt>
                <c:pt idx="4">
                  <c:v>22/23</c:v>
                </c:pt>
              </c:strCache>
            </c:strRef>
          </c:cat>
          <c:val>
            <c:numRef>
              <c:f>Blad2!$B$2:$B$7</c:f>
              <c:numCache>
                <c:formatCode>General</c:formatCode>
                <c:ptCount val="5"/>
                <c:pt idx="0">
                  <c:v>72</c:v>
                </c:pt>
                <c:pt idx="1">
                  <c:v>58</c:v>
                </c:pt>
                <c:pt idx="2">
                  <c:v>35</c:v>
                </c:pt>
                <c:pt idx="3">
                  <c:v>27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C3-4C46-9698-D136EF712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1205423"/>
        <c:axId val="251207151"/>
      </c:barChart>
      <c:catAx>
        <c:axId val="251205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sv-SE"/>
          </a:p>
        </c:txPr>
        <c:crossAx val="251207151"/>
        <c:crosses val="autoZero"/>
        <c:auto val="1"/>
        <c:lblAlgn val="ctr"/>
        <c:lblOffset val="100"/>
        <c:noMultiLvlLbl val="0"/>
      </c:catAx>
      <c:valAx>
        <c:axId val="251207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sv-SE"/>
          </a:p>
        </c:txPr>
        <c:crossAx val="2512054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16:25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24575,'3'3'0,"-1"-1"0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16:25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16:25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11000,'6'6'0,"-1"-1"0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16:32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16:32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16:33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7C095-1282-F043-89A5-8A44D7E01EAF}" type="datetimeFigureOut">
              <a:rPr lang="sv-SE" smtClean="0"/>
              <a:t>2023-08-24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79345-8EA9-0749-A953-1FEDD19E4F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4078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9345-8EA9-0749-A953-1FEDD19E4F58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2496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9345-8EA9-0749-A953-1FEDD19E4F58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255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dag&#10;&#10;Automatiskt genererad beskrivning">
            <a:extLst>
              <a:ext uri="{FF2B5EF4-FFF2-40B4-BE49-F238E27FC236}">
                <a16:creationId xmlns:a16="http://schemas.microsoft.com/office/drawing/2014/main" id="{BC586C5F-98B8-FF9E-9CD9-71AD71316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E04FDA3-9EDE-FE25-AE69-4F9701EF3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E75D4B8-93B2-527F-5D65-06CE1989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412F9A-8A7B-7148-AD5E-90F443F082C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5E4B1F7C-A277-E5A4-CDB7-FB58C71A04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500009" y="-968053"/>
            <a:ext cx="6612642" cy="8794106"/>
          </a:xfrm>
          <a:prstGeom prst="flowChartDelay">
            <a:avLst/>
          </a:prstGeom>
          <a:ln w="1270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11000"/>
              </a:prstClr>
            </a:outerShdw>
          </a:effectLst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9917E47-9048-0484-B4AF-8D421377AD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864C0A2-74F8-CE4D-B461-C9D1AFD8DDC6}" type="datetime1">
              <a:rPr lang="sv-SE" smtClean="0"/>
              <a:t>2023-08-24</a:t>
            </a:fld>
            <a:endParaRPr lang="sv-SE"/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B906370A-585F-228D-24F1-F916DC9595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2325" y="2306464"/>
            <a:ext cx="4540250" cy="947099"/>
          </a:xfrm>
        </p:spPr>
        <p:txBody>
          <a:bodyPr>
            <a:normAutofit/>
          </a:bodyPr>
          <a:lstStyle>
            <a:lvl1pPr marL="0" indent="0">
              <a:buNone/>
              <a:defRPr sz="8000">
                <a:latin typeface="SHL Gravity Compressed" panose="020B0A08040202060204" pitchFamily="34" charset="77"/>
              </a:defRPr>
            </a:lvl1pPr>
          </a:lstStyle>
          <a:p>
            <a:pPr lvl="0"/>
            <a:r>
              <a:rPr lang="sv-SE" dirty="0"/>
              <a:t>MÖTESNAMN</a:t>
            </a:r>
          </a:p>
        </p:txBody>
      </p:sp>
      <p:sp>
        <p:nvSpPr>
          <p:cNvPr id="2" name="Underrubrik 2">
            <a:extLst>
              <a:ext uri="{FF2B5EF4-FFF2-40B4-BE49-F238E27FC236}">
                <a16:creationId xmlns:a16="http://schemas.microsoft.com/office/drawing/2014/main" id="{06281E1A-5173-5C8C-A52B-4C060DD17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2325" y="3364605"/>
            <a:ext cx="4540250" cy="9470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4" name="Bildobjekt 3" descr="En bild som visar text, inomhus, bärbar dator, mörk&#10;&#10;Automatiskt genererad beskrivning">
            <a:extLst>
              <a:ext uri="{FF2B5EF4-FFF2-40B4-BE49-F238E27FC236}">
                <a16:creationId xmlns:a16="http://schemas.microsoft.com/office/drawing/2014/main" id="{60A595C4-583F-FFFC-7B38-7022DF2298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752" y="6183709"/>
            <a:ext cx="1359074" cy="50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86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ålgru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FADB36-837F-D24C-753C-73830702F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18661"/>
            <a:ext cx="4657901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5E72B3-4899-3456-874E-1CD51FDAD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3679115"/>
            <a:ext cx="3198812" cy="2209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A8D0EA0-3CE7-30E2-08B0-65D0694DB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D583A-B3B9-D842-85A5-6EC0D31440D3}" type="datetime1">
              <a:rPr lang="sv-SE" smtClean="0"/>
              <a:t>2023-08-24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D4D4D13-DFBA-83B9-7DE2-8B516E74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35331CB-FEDA-CF8F-AE81-E3F9756B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EE89DC36-C55D-20DA-45A5-634F70D97875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219093" y="3679113"/>
            <a:ext cx="3198812" cy="2209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544F6A8C-31A6-F46A-A926-677ECEEC26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022438"/>
            <a:ext cx="3198812" cy="14065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sv-SE" dirty="0"/>
          </a:p>
        </p:txBody>
      </p:sp>
      <p:sp>
        <p:nvSpPr>
          <p:cNvPr id="13" name="Platshållare för bild 10">
            <a:extLst>
              <a:ext uri="{FF2B5EF4-FFF2-40B4-BE49-F238E27FC236}">
                <a16:creationId xmlns:a16="http://schemas.microsoft.com/office/drawing/2014/main" id="{C65569A6-A863-A547-4E33-50B6CFBF81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9093" y="2022438"/>
            <a:ext cx="3198812" cy="14065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sv-SE" dirty="0"/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872E8499-E330-C880-F8AA-06BE46E2929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7598397" y="3679113"/>
            <a:ext cx="3198812" cy="2209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5" name="Platshållare för bild 10">
            <a:extLst>
              <a:ext uri="{FF2B5EF4-FFF2-40B4-BE49-F238E27FC236}">
                <a16:creationId xmlns:a16="http://schemas.microsoft.com/office/drawing/2014/main" id="{1BB6B4E5-EE44-B929-1662-18B28A03343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98397" y="2022438"/>
            <a:ext cx="3198812" cy="14065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0267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5CD56D-4082-9A31-AC4B-F789DE06F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DE6C552-4367-43B5-8412-34A881E505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9917E47-9048-0484-B4AF-8D421377AD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D8DF65F-72AE-F145-953F-35507E0AFDD6}" type="datetime1">
              <a:rPr lang="sv-SE" smtClean="0"/>
              <a:t>2023-08-24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E04FDA3-9EDE-FE25-AE69-4F9701EF3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E75D4B8-93B2-527F-5D65-06CE1989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412F9A-8A7B-7148-AD5E-90F443F082C9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3091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14C641-2891-ED4D-8434-270526DE2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F25D6BE-33B2-7FDD-1B0D-7355A8500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7D56CC6-6CF8-B42B-48A6-A9870C7575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52FAA8-D4ED-BB4B-9080-D75AF8017D45}" type="datetime1">
              <a:rPr lang="sv-SE" smtClean="0"/>
              <a:t>2023-08-24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91CA13A-EDAE-915B-DBE8-6C81A8D5A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B157F27-602E-DE41-04EA-3307BC78B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0135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8DB380-6A7B-590D-B8A0-55D55F1F5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450C656-FC03-7E6A-397D-27C19B359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013674-B74C-26AE-32F6-67E68D0CF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0CF46-4F6F-9F4F-AADC-9546425607D7}" type="datetime1">
              <a:rPr lang="sv-SE" smtClean="0"/>
              <a:t>2023-08-24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DD5F95E-3893-509C-003D-3AEB665F3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213943A-B702-08FF-14DB-C3F9F3E7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650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8A8452-8866-84FD-252D-88139A120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F3DB80D-770F-5AE2-B136-D5F7E425D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80650EC-BDAF-5F29-1522-359987702D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C4B1725-4FE5-6D2C-8B82-7BFB35E4FF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5C00B14-3E65-4EFF-8FCA-7823A69C2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D95E8CDC-8EB8-E7D9-9C18-E75603425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0C8585-1973-6440-A76B-8CEF9C91228D}" type="datetime1">
              <a:rPr lang="sv-SE" smtClean="0"/>
              <a:t>2023-08-24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AD4F1F3-32DE-1636-EBC9-96639CDBF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6F6B7A8-D227-0D9B-1BBB-18800B888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3033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F94A45F9-92BF-D834-3238-BD5D9289F4C9}"/>
              </a:ext>
            </a:extLst>
          </p:cNvPr>
          <p:cNvSpPr/>
          <p:nvPr userDrawn="1"/>
        </p:nvSpPr>
        <p:spPr>
          <a:xfrm>
            <a:off x="6152606" y="1580606"/>
            <a:ext cx="5422809" cy="10911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1F2C94A-F3E6-42E9-83D0-52DE9CF5F820}"/>
              </a:ext>
            </a:extLst>
          </p:cNvPr>
          <p:cNvSpPr/>
          <p:nvPr userDrawn="1"/>
        </p:nvSpPr>
        <p:spPr>
          <a:xfrm>
            <a:off x="574766" y="1580606"/>
            <a:ext cx="5422809" cy="10911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88A8452-8866-84FD-252D-88139A120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F3DB80D-770F-5AE2-B136-D5F7E425D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>
                    <a:lumMod val="9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80650EC-BDAF-5F29-1522-359987702D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8287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C4B1725-4FE5-6D2C-8B82-7BFB35E4FF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>
                    <a:lumMod val="9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5C00B14-3E65-4EFF-8FCA-7823A69C2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002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D95E8CDC-8EB8-E7D9-9C18-E75603425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0C8585-1973-6440-A76B-8CEF9C91228D}" type="datetime1">
              <a:rPr lang="sv-SE" smtClean="0"/>
              <a:t>2023-08-24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AD4F1F3-32DE-1636-EBC9-96639CDBF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6F6B7A8-D227-0D9B-1BBB-18800B888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7510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- fä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74DB26-81CF-8E92-E88F-42092E731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5A065464-0BAF-E58A-F7AE-6D51737E76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8AA7B19-2000-BD1A-8CC6-0F3742F99C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065114"/>
            <a:ext cx="5084762" cy="362426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sv-SE" dirty="0"/>
              <a:t>Klicka här för att ändra text</a:t>
            </a:r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26FAC204-9E2C-F86D-3577-5B4E9C7FB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44901" y="2065114"/>
            <a:ext cx="5084762" cy="3624262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</a:lstStyle>
          <a:p>
            <a:pPr lvl="0"/>
            <a:r>
              <a:rPr lang="sv-SE" dirty="0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716426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DD3EB9-C169-7719-8E2C-A8DC3FA199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FEED7F3-8368-853B-1C4E-84BCECF5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B1192-062C-A24B-B0EF-569BF8CEE567}" type="datetime1">
              <a:rPr lang="sv-SE" smtClean="0"/>
              <a:t>2023-08-24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6EA7104-A38A-067F-4E73-6D41461E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02BE310-EEA0-7A5E-1ADB-A7CEBE2B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7888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DD3EB9-C169-7719-8E2C-A8DC3FA199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FEED7F3-8368-853B-1C4E-84BCECF5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B1192-062C-A24B-B0EF-569BF8CEE567}" type="datetime1">
              <a:rPr lang="sv-SE" smtClean="0"/>
              <a:t>2023-08-24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6EA7104-A38A-067F-4E73-6D41461E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02BE310-EEA0-7A5E-1ADB-A7CEBE2B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B33021B3-D3DE-ED7C-42AD-84F684049F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332038"/>
            <a:ext cx="4773613" cy="3382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F409A0BB-1ADC-65EA-D42C-477DD12CAC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66593" y="2332038"/>
            <a:ext cx="4773613" cy="3382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9088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FEED7F3-8368-853B-1C4E-84BCECF5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B1192-062C-A24B-B0EF-569BF8CEE567}" type="datetime1">
              <a:rPr lang="sv-SE" smtClean="0"/>
              <a:t>2023-08-24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6EA7104-A38A-067F-4E73-6D41461E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02BE310-EEA0-7A5E-1ADB-A7CEBE2B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B33021B3-D3DE-ED7C-42AD-84F684049F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5370" y="685800"/>
            <a:ext cx="4773613" cy="51549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F409A0BB-1ADC-65EA-D42C-477DD12CAC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83763" y="685800"/>
            <a:ext cx="4773613" cy="245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38B7D719-2A3E-2D7D-72C6-B3DDA13738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83763" y="3268980"/>
            <a:ext cx="4773613" cy="25603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5119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5CD56D-4082-9A31-AC4B-F789DE06F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14408" y="1322060"/>
            <a:ext cx="5883349" cy="1381125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AGENDA: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DE6C552-4367-43B5-8412-34A881E505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91309" y="2800816"/>
            <a:ext cx="5362353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Agendapunkt 1</a:t>
            </a:r>
          </a:p>
          <a:p>
            <a:r>
              <a:rPr lang="sv-SE" dirty="0"/>
              <a:t>Agendapunkt 2</a:t>
            </a:r>
          </a:p>
          <a:p>
            <a:r>
              <a:rPr lang="sv-SE" dirty="0"/>
              <a:t>Agendapunkt 3</a:t>
            </a:r>
          </a:p>
          <a:p>
            <a:r>
              <a:rPr lang="sv-SE" dirty="0"/>
              <a:t>Agendapunkt 4</a:t>
            </a:r>
          </a:p>
          <a:p>
            <a:r>
              <a:rPr lang="sv-SE" dirty="0"/>
              <a:t>Agendapunkt 5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9917E47-9048-0484-B4AF-8D421377AD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D8DF65F-72AE-F145-953F-35507E0AFDD6}" type="datetime1">
              <a:rPr lang="sv-SE" smtClean="0"/>
              <a:t>2023-08-24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E04FDA3-9EDE-FE25-AE69-4F9701EF3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E75D4B8-93B2-527F-5D65-06CE1989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412F9A-8A7B-7148-AD5E-90F443F082C9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776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FEED7F3-8368-853B-1C4E-84BCECF5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B1192-062C-A24B-B0EF-569BF8CEE567}" type="datetime1">
              <a:rPr lang="sv-SE" smtClean="0"/>
              <a:t>2023-08-24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6EA7104-A38A-067F-4E73-6D41461E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02BE310-EEA0-7A5E-1ADB-A7CEBE2B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B33021B3-D3DE-ED7C-42AD-84F684049F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94760" y="0"/>
            <a:ext cx="52578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F409A0BB-1ADC-65EA-D42C-477DD12CAC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794759" cy="24117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38B7D719-2A3E-2D7D-72C6-B3DDA13738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411730"/>
            <a:ext cx="3794759" cy="44462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2" name="Platshållare för bild 6">
            <a:extLst>
              <a:ext uri="{FF2B5EF4-FFF2-40B4-BE49-F238E27FC236}">
                <a16:creationId xmlns:a16="http://schemas.microsoft.com/office/drawing/2014/main" id="{0164AEAA-63A2-122E-0380-FF645420A8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52560" y="0"/>
            <a:ext cx="3139440" cy="20688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4A4A23F1-458F-4BE9-4930-56CFCCC84BB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52560" y="2063115"/>
            <a:ext cx="3139440" cy="24117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B695192E-5A4C-5756-E0E3-BF4FCC4E42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52560" y="4474845"/>
            <a:ext cx="3139440" cy="24174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5275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DD3EB9-C169-7719-8E2C-A8DC3FA199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140" y="1529391"/>
            <a:ext cx="10515600" cy="395525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3800"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”INSPIRERANDE CITAT”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FEED7F3-8368-853B-1C4E-84BCECF5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B1192-062C-A24B-B0EF-569BF8CEE567}" type="datetime1">
              <a:rPr lang="sv-SE" smtClean="0"/>
              <a:t>2023-08-24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6EA7104-A38A-067F-4E73-6D41461E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02BE310-EEA0-7A5E-1ADB-A7CEBE2B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1779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3DCF287D-2EE9-CC40-8AA1-2B57C9038F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64000" cy="3526154"/>
          </a:xfr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Placera bild här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E7168813-1A36-844F-9642-03CB6E05F24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4000" y="3526156"/>
            <a:ext cx="4064000" cy="3331844"/>
          </a:xfr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Placera bild här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19" name="Platshållare för bild 18">
            <a:extLst>
              <a:ext uri="{FF2B5EF4-FFF2-40B4-BE49-F238E27FC236}">
                <a16:creationId xmlns:a16="http://schemas.microsoft.com/office/drawing/2014/main" id="{25FE4A9E-6BAB-8D4D-8D22-894D4C78C0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8000" y="0"/>
            <a:ext cx="4064000" cy="3526154"/>
          </a:xfr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Placera bild här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92CADE10-C317-D146-B5B2-0DD70D4EA9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434" y="3526157"/>
            <a:ext cx="3467100" cy="8648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latin typeface="SHL Gravity Compressed" panose="020B0A08040202060204" pitchFamily="34" charset="77"/>
              </a:defRPr>
            </a:lvl1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68FBB4E1-DF10-7640-BBEB-D89A9BAA02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434" y="4391027"/>
            <a:ext cx="3467100" cy="2002156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192024" indent="0" algn="ctr">
              <a:buNone/>
              <a:defRPr/>
            </a:lvl2pPr>
            <a:lvl3pPr marL="485204" indent="0" algn="ctr">
              <a:buNone/>
              <a:defRPr/>
            </a:lvl3pPr>
            <a:lvl4pPr marL="720090" indent="0" algn="ctr">
              <a:buNone/>
              <a:defRPr/>
            </a:lvl4pPr>
            <a:lvl5pPr marL="963548" indent="0" algn="ctr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866304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EFF7D4F-ED18-BCD3-78F8-4F46569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B291F1-CFAF-8448-A7AF-A7396FAA0A98}" type="datetime1">
              <a:rPr lang="sv-SE" smtClean="0"/>
              <a:t>2023-08-24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F5B8AEE-5F44-B7D0-875D-7D9F143C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C5A74E1-1623-7A1E-3329-965B2345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D7D77741-1AD9-996E-61AC-02112CF30C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5409747 h 6858000"/>
              <a:gd name="connsiteX3" fmla="*/ 12014515 w 12192000"/>
              <a:gd name="connsiteY3" fmla="*/ 5368317 h 6858000"/>
              <a:gd name="connsiteX4" fmla="*/ 11639550 w 12192000"/>
              <a:gd name="connsiteY4" fmla="*/ 5334000 h 6858000"/>
              <a:gd name="connsiteX5" fmla="*/ 9788606 w 12192000"/>
              <a:gd name="connsiteY5" fmla="*/ 6850400 h 6858000"/>
              <a:gd name="connsiteX6" fmla="*/ 9788183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09747"/>
                </a:lnTo>
                <a:lnTo>
                  <a:pt x="12014515" y="5368317"/>
                </a:lnTo>
                <a:cubicBezTo>
                  <a:pt x="11893398" y="5345816"/>
                  <a:pt x="11767994" y="5334000"/>
                  <a:pt x="11639550" y="5334000"/>
                </a:cubicBezTo>
                <a:cubicBezTo>
                  <a:pt x="10676219" y="5334000"/>
                  <a:pt x="9883885" y="5998661"/>
                  <a:pt x="9788606" y="6850400"/>
                </a:cubicBezTo>
                <a:lnTo>
                  <a:pt x="978818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0461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EFF7D4F-ED18-BCD3-78F8-4F46569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B291F1-CFAF-8448-A7AF-A7396FAA0A98}" type="datetime1">
              <a:rPr lang="sv-SE" smtClean="0"/>
              <a:t>2023-08-24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F5B8AEE-5F44-B7D0-875D-7D9F143C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C5A74E1-1623-7A1E-3329-965B2345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3125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EFF7D4F-ED18-BCD3-78F8-4F46569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B291F1-CFAF-8448-A7AF-A7396FAA0A98}" type="datetime1">
              <a:rPr lang="sv-SE" smtClean="0"/>
              <a:t>2023-08-24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F5B8AEE-5F44-B7D0-875D-7D9F143C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C5A74E1-1623-7A1E-3329-965B2345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4AD135AB-AE72-031C-4C89-E82675DFA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7129783" flipV="1">
            <a:off x="2705304" y="-1891366"/>
            <a:ext cx="7313167" cy="92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35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FAC364-38FD-E9C2-7E93-125A440A5E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56A08A1-A849-F1C0-AF78-44D823C77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6BC5EBA-824F-7CD3-5CAD-1BD00C04A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D008DA9-35A1-DAF0-84AD-D066B8931F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54E6E1-4B29-454F-AFA7-8D27012A561D}" type="datetime1">
              <a:rPr lang="sv-SE" smtClean="0"/>
              <a:t>2023-08-24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DB8B79F-676C-A2A9-421E-8C5E8AD2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679891E-389D-ADFE-000A-A8DE5271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5543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90D93F72-BDB5-8A82-5495-8A7691543D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6887" y="392463"/>
            <a:ext cx="3455142" cy="3455142"/>
          </a:xfrm>
          <a:prstGeom prst="ellipse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12" name="Platshållare för bild 10">
            <a:extLst>
              <a:ext uri="{FF2B5EF4-FFF2-40B4-BE49-F238E27FC236}">
                <a16:creationId xmlns:a16="http://schemas.microsoft.com/office/drawing/2014/main" id="{48E42D32-B5ED-1951-4394-16A5B4C55B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60155" y="107744"/>
            <a:ext cx="3455142" cy="3455142"/>
          </a:xfrm>
          <a:prstGeom prst="ellipse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13" name="Platshållare för bild 10">
            <a:extLst>
              <a:ext uri="{FF2B5EF4-FFF2-40B4-BE49-F238E27FC236}">
                <a16:creationId xmlns:a16="http://schemas.microsoft.com/office/drawing/2014/main" id="{ABFE1286-C0A3-46A8-A6E1-5FAB955C27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52086" y="2530020"/>
            <a:ext cx="3455142" cy="3455142"/>
          </a:xfrm>
          <a:prstGeom prst="ellipse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14" name="Platshållare för bild 10">
            <a:extLst>
              <a:ext uri="{FF2B5EF4-FFF2-40B4-BE49-F238E27FC236}">
                <a16:creationId xmlns:a16="http://schemas.microsoft.com/office/drawing/2014/main" id="{D487FEFD-CB79-AB72-C59B-3E45A6761C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40858" y="3295114"/>
            <a:ext cx="3455142" cy="3455142"/>
          </a:xfrm>
          <a:prstGeom prst="ellipse">
            <a:avLst/>
          </a:prstGeo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8753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FADB36-837F-D24C-753C-73830702F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238CE789-B541-5B4B-40AF-4C1971F720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5E72B3-4899-3456-874E-1CD51FDAD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A8D0EA0-3CE7-30E2-08B0-65D0694DB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20CCAB-4A80-E44E-B3C4-E124BD76D8FC}" type="datetime1">
              <a:rPr lang="sv-SE" smtClean="0"/>
              <a:t>2023-08-24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D4D4D13-DFBA-83B9-7DE2-8B516E74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35331CB-FEDA-CF8F-AE81-E3F9756B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158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natthimmel&#10;&#10;Automatiskt genererad beskrivning">
            <a:extLst>
              <a:ext uri="{FF2B5EF4-FFF2-40B4-BE49-F238E27FC236}">
                <a16:creationId xmlns:a16="http://schemas.microsoft.com/office/drawing/2014/main" id="{A11EFE7D-634A-20CD-F9D3-88094EEA76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65CD56D-4082-9A31-AC4B-F789DE06F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>
                    <a:lumMod val="95000"/>
                  </a:schemeClr>
                </a:solidFill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DE6C552-4367-43B5-8412-34A881E505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9917E47-9048-0484-B4AF-8D421377AD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CD8DF65F-72AE-F145-953F-35507E0AFDD6}" type="datetime1">
              <a:rPr lang="sv-SE" smtClean="0"/>
              <a:pPr/>
              <a:t>2023-08-24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E04FDA3-9EDE-FE25-AE69-4F9701EF3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E75D4B8-93B2-527F-5D65-06CE1989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6412F9A-8A7B-7148-AD5E-90F443F082C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objekt 9" descr="En bild som visar text, clipart&#10;&#10;Automatiskt genererad beskrivning">
            <a:extLst>
              <a:ext uri="{FF2B5EF4-FFF2-40B4-BE49-F238E27FC236}">
                <a16:creationId xmlns:a16="http://schemas.microsoft.com/office/drawing/2014/main" id="{DD9994AF-D39F-5146-7004-7F4BB73EBE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685" y="6179820"/>
            <a:ext cx="1359072" cy="5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30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EFF7D4F-ED18-BCD3-78F8-4F46569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B291F1-CFAF-8448-A7AF-A7396FAA0A98}" type="datetime1">
              <a:rPr lang="sv-SE" smtClean="0"/>
              <a:t>2023-08-24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F5B8AEE-5F44-B7D0-875D-7D9F143C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C5A74E1-1623-7A1E-3329-965B2345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B00E52AC-91EF-6848-8B4B-981338196F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14408" y="473921"/>
            <a:ext cx="5883349" cy="1381125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AGENDA:</a:t>
            </a:r>
          </a:p>
        </p:txBody>
      </p:sp>
    </p:spTree>
    <p:extLst>
      <p:ext uri="{BB962C8B-B14F-4D97-AF65-F5344CB8AC3E}">
        <p14:creationId xmlns:p14="http://schemas.microsoft.com/office/powerpoint/2010/main" val="3827602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464880F-4512-1CA3-DD8F-6B1B9FEFC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320-A33C-7644-99F3-1CDDCB289FDA}" type="datetimeFigureOut">
              <a:rPr lang="sv-SE" smtClean="0"/>
              <a:t>2023-08-24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32BBAC4-BA43-13B3-0EE1-9CDCAD5FC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7095B14-AA05-64C9-28F4-DCBD5D8DE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93BF-B3B8-B345-A711-221DC52F4AB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0016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C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arn">
            <a:extLst>
              <a:ext uri="{FF2B5EF4-FFF2-40B4-BE49-F238E27FC236}">
                <a16:creationId xmlns:a16="http://schemas.microsoft.com/office/drawing/2014/main" id="{47720E19-23A6-4503-9FE5-09B05574BE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000" y="3140870"/>
            <a:ext cx="11520000" cy="57626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rgbClr val="FF0000"/>
                </a:solidFill>
                <a:latin typeface="+mn-lt"/>
                <a:cs typeface="Times New Roman" pitchFamily="18" charset="0"/>
              </a:defRPr>
            </a:lvl1pPr>
            <a:lvl2pPr marL="457189" indent="0">
              <a:buNone/>
              <a:defRPr sz="1800">
                <a:solidFill>
                  <a:srgbClr val="FF0000"/>
                </a:solidFill>
              </a:defRPr>
            </a:lvl2pPr>
            <a:lvl3pPr>
              <a:defRPr sz="1800">
                <a:solidFill>
                  <a:srgbClr val="FF0000"/>
                </a:solidFill>
              </a:defRPr>
            </a:lvl3pPr>
            <a:lvl4pPr>
              <a:defRPr sz="1800">
                <a:solidFill>
                  <a:srgbClr val="FF0000"/>
                </a:solidFill>
              </a:defRPr>
            </a:lvl4pPr>
            <a:lvl5pPr>
              <a:defRPr sz="1800">
                <a:solidFill>
                  <a:srgbClr val="FF0000"/>
                </a:solidFill>
              </a:defRPr>
            </a:lvl5pPr>
          </a:lstStyle>
          <a:p>
            <a:pPr lvl="0"/>
            <a:r>
              <a:rPr lang="en-US"/>
              <a:t>Warning</a:t>
            </a:r>
            <a:endParaRPr lang="el-GR"/>
          </a:p>
        </p:txBody>
      </p:sp>
      <p:sp>
        <p:nvSpPr>
          <p:cNvPr id="7" name="Cont1"/>
          <p:cNvSpPr>
            <a:spLocks noGrp="1"/>
          </p:cNvSpPr>
          <p:nvPr>
            <p:ph sz="quarter" idx="15"/>
          </p:nvPr>
        </p:nvSpPr>
        <p:spPr>
          <a:xfrm>
            <a:off x="623394" y="1454400"/>
            <a:ext cx="10943167" cy="48420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114297" indent="0">
              <a:buNone/>
              <a:defRPr sz="1200"/>
            </a:lvl1pPr>
          </a:lstStyle>
          <a:p>
            <a:pPr lvl="0"/>
            <a:endParaRPr lang="el-GR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623392" y="864000"/>
            <a:ext cx="10944000" cy="54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>
            <a:normAutofit/>
          </a:bodyPr>
          <a:lstStyle>
            <a:lvl1pPr>
              <a:defRPr lang="el-GR" sz="2200" kern="1200" cap="none" spc="-133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Title</a:t>
            </a:r>
            <a:endParaRPr lang="el-GR"/>
          </a:p>
        </p:txBody>
      </p:sp>
      <p:sp>
        <p:nvSpPr>
          <p:cNvPr id="6" name="Pre"/>
          <p:cNvSpPr>
            <a:spLocks noGrp="1"/>
          </p:cNvSpPr>
          <p:nvPr>
            <p:ph sz="quarter" idx="14" hasCustomPrompt="1"/>
          </p:nvPr>
        </p:nvSpPr>
        <p:spPr>
          <a:xfrm>
            <a:off x="623394" y="216000"/>
            <a:ext cx="10943167" cy="648072"/>
          </a:xfrm>
          <a:noFill/>
          <a:ln>
            <a:noFill/>
          </a:ln>
        </p:spPr>
        <p:txBody>
          <a:bodyPr anchor="ctr">
            <a:normAutofit/>
          </a:bodyPr>
          <a:lstStyle>
            <a:lvl1pPr marL="114297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 Comment</a:t>
            </a:r>
            <a:endParaRPr lang="el-GR"/>
          </a:p>
        </p:txBody>
      </p:sp>
      <p:sp>
        <p:nvSpPr>
          <p:cNvPr id="10" name="RepTitle"/>
          <p:cNvSpPr>
            <a:spLocks noGrp="1"/>
          </p:cNvSpPr>
          <p:nvPr>
            <p:ph sz="quarter" idx="16" hasCustomPrompt="1"/>
          </p:nvPr>
        </p:nvSpPr>
        <p:spPr>
          <a:xfrm>
            <a:off x="0" y="0"/>
            <a:ext cx="12192000" cy="230400"/>
          </a:xfrm>
          <a:noFill/>
          <a:ln>
            <a:noFill/>
          </a:ln>
        </p:spPr>
        <p:txBody>
          <a:bodyPr>
            <a:noAutofit/>
          </a:bodyPr>
          <a:lstStyle>
            <a:lvl1pPr marL="114297" indent="0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/>
              <a:t>Report Title</a:t>
            </a:r>
            <a:endParaRPr lang="el-GR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 anchorCtr="1">
            <a:normAutofit/>
          </a:bodyPr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Powered by www.questback.com     2023-08-22 14:22</a:t>
            </a:r>
          </a:p>
        </p:txBody>
      </p:sp>
    </p:spTree>
    <p:extLst>
      <p:ext uri="{BB962C8B-B14F-4D97-AF65-F5344CB8AC3E}">
        <p14:creationId xmlns:p14="http://schemas.microsoft.com/office/powerpoint/2010/main" val="193114083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 descr="En bild som visar byggnad, ishockey, tävling, skidåkning&#10;&#10;Automatiskt genererad beskrivning">
            <a:extLst>
              <a:ext uri="{FF2B5EF4-FFF2-40B4-BE49-F238E27FC236}">
                <a16:creationId xmlns:a16="http://schemas.microsoft.com/office/drawing/2014/main" id="{04A85EA5-43BA-289B-36AC-CAA7CBE2A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1999" cy="6858001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EFF7D4F-ED18-BCD3-78F8-4F46569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B291F1-CFAF-8448-A7AF-A7396FAA0A98}" type="datetime1">
              <a:rPr lang="sv-SE" smtClean="0"/>
              <a:t>2023-08-24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F5B8AEE-5F44-B7D0-875D-7D9F143C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C5A74E1-1623-7A1E-3329-965B2345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BBA48AC-8371-C349-0092-002DB42EB1DC}"/>
              </a:ext>
            </a:extLst>
          </p:cNvPr>
          <p:cNvSpPr/>
          <p:nvPr userDrawn="1"/>
        </p:nvSpPr>
        <p:spPr>
          <a:xfrm>
            <a:off x="-2" y="-1"/>
            <a:ext cx="12192000" cy="6858000"/>
          </a:xfrm>
          <a:prstGeom prst="rect">
            <a:avLst/>
          </a:prstGeom>
          <a:solidFill>
            <a:schemeClr val="tx1">
              <a:alpha val="9484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 descr="En bild som visar natt, mörk, föremål utomhus, natthimmel&#10;&#10;Automatiskt genererad beskrivning">
            <a:extLst>
              <a:ext uri="{FF2B5EF4-FFF2-40B4-BE49-F238E27FC236}">
                <a16:creationId xmlns:a16="http://schemas.microsoft.com/office/drawing/2014/main" id="{061D5CE3-B8EA-8E55-4DCB-2E4E5F0C7A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17B058F1-42CE-3ECC-D55D-9C8224DD2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8191" y="2176866"/>
            <a:ext cx="8675618" cy="250426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000">
                <a:solidFill>
                  <a:schemeClr val="bg1"/>
                </a:solidFill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pic>
        <p:nvPicPr>
          <p:cNvPr id="13" name="Bildobjekt 12" descr="En bild som visar text, clipart&#10;&#10;Automatiskt genererad beskrivning">
            <a:extLst>
              <a:ext uri="{FF2B5EF4-FFF2-40B4-BE49-F238E27FC236}">
                <a16:creationId xmlns:a16="http://schemas.microsoft.com/office/drawing/2014/main" id="{F6F080AF-CF86-FBA5-8951-63B771E5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685" y="6179820"/>
            <a:ext cx="1359072" cy="5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86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to hea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BBA48AC-8371-C349-0092-002DB42EB1DC}"/>
              </a:ext>
            </a:extLst>
          </p:cNvPr>
          <p:cNvSpPr/>
          <p:nvPr userDrawn="1"/>
        </p:nvSpPr>
        <p:spPr>
          <a:xfrm>
            <a:off x="-2" y="-1"/>
            <a:ext cx="12192000" cy="6858000"/>
          </a:xfrm>
          <a:prstGeom prst="rect">
            <a:avLst/>
          </a:prstGeom>
          <a:solidFill>
            <a:schemeClr val="tx1">
              <a:alpha val="9484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 descr="En bild som visar natt, mörk, föremål utomhus, natthimmel&#10;&#10;Automatiskt genererad beskrivning">
            <a:extLst>
              <a:ext uri="{FF2B5EF4-FFF2-40B4-BE49-F238E27FC236}">
                <a16:creationId xmlns:a16="http://schemas.microsoft.com/office/drawing/2014/main" id="{061D5CE3-B8EA-8E55-4DCB-2E4E5F0C7A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17B058F1-42CE-3ECC-D55D-9C8224DD2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81151" y="-163285"/>
            <a:ext cx="13154302" cy="718457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13000">
                <a:solidFill>
                  <a:schemeClr val="bg1"/>
                </a:solidFill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IPSUMLOREM IPSUMLOREM IPSUMLOREM IPSUMLOREM IPSUMLOREM IPSUMLOREM IPSUMLOREM IPSUMLOREM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EFF7D4F-ED18-BCD3-78F8-4F46569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B291F1-CFAF-8448-A7AF-A7396FAA0A98}" type="datetime1">
              <a:rPr lang="sv-SE" smtClean="0"/>
              <a:t>2023-08-24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F5B8AEE-5F44-B7D0-875D-7D9F143C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C5A74E1-1623-7A1E-3329-965B2345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pic>
        <p:nvPicPr>
          <p:cNvPr id="13" name="Bildobjekt 12" descr="En bild som visar text, clipart&#10;&#10;Automatiskt genererad beskrivning">
            <a:extLst>
              <a:ext uri="{FF2B5EF4-FFF2-40B4-BE49-F238E27FC236}">
                <a16:creationId xmlns:a16="http://schemas.microsoft.com/office/drawing/2014/main" id="{F6F080AF-CF86-FBA5-8951-63B771E5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685" y="6179820"/>
            <a:ext cx="1359072" cy="5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3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121FCE4-85C9-E854-9136-33095F2D71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8756" y="-790203"/>
            <a:ext cx="6783976" cy="8438406"/>
          </a:xfrm>
          <a:prstGeom prst="ellipse">
            <a:avLst/>
          </a:prstGeom>
          <a:ln w="1270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7FADB36-837F-D24C-753C-73830702F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13519"/>
            <a:ext cx="4657901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5E72B3-4899-3456-874E-1CD51FDAD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A8D0EA0-3CE7-30E2-08B0-65D0694DB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D583A-B3B9-D842-85A5-6EC0D31440D3}" type="datetime1">
              <a:rPr lang="sv-SE" smtClean="0"/>
              <a:t>2023-08-24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D4D4D13-DFBA-83B9-7DE2-8B516E74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35331CB-FEDA-CF8F-AE81-E3F9756B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6968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FADB36-837F-D24C-753C-73830702F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13519"/>
            <a:ext cx="4657901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5E72B3-4899-3456-874E-1CD51FDAD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A8D0EA0-3CE7-30E2-08B0-65D0694DB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D583A-B3B9-D842-85A5-6EC0D31440D3}" type="datetime1">
              <a:rPr lang="sv-SE" smtClean="0"/>
              <a:t>2023-08-24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D4D4D13-DFBA-83B9-7DE2-8B516E74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35331CB-FEDA-CF8F-AE81-E3F9756B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CB6C959A-110E-D377-B4E3-71F575857C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4313" y="0"/>
            <a:ext cx="5497687" cy="6858000"/>
          </a:xfrm>
          <a:custGeom>
            <a:avLst/>
            <a:gdLst>
              <a:gd name="connsiteX0" fmla="*/ 0 w 5497687"/>
              <a:gd name="connsiteY0" fmla="*/ 0 h 6858000"/>
              <a:gd name="connsiteX1" fmla="*/ 5497687 w 5497687"/>
              <a:gd name="connsiteY1" fmla="*/ 0 h 6858000"/>
              <a:gd name="connsiteX2" fmla="*/ 5497687 w 5497687"/>
              <a:gd name="connsiteY2" fmla="*/ 5151914 h 6858000"/>
              <a:gd name="connsiteX3" fmla="*/ 5386647 w 5497687"/>
              <a:gd name="connsiteY3" fmla="*/ 5155838 h 6858000"/>
              <a:gd name="connsiteX4" fmla="*/ 3146141 w 5497687"/>
              <a:gd name="connsiteY4" fmla="*/ 6724083 h 6858000"/>
              <a:gd name="connsiteX5" fmla="*/ 3136479 w 5497687"/>
              <a:gd name="connsiteY5" fmla="*/ 6858000 h 6858000"/>
              <a:gd name="connsiteX6" fmla="*/ 0 w 54976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7687" h="6858000">
                <a:moveTo>
                  <a:pt x="0" y="0"/>
                </a:moveTo>
                <a:lnTo>
                  <a:pt x="5497687" y="0"/>
                </a:lnTo>
                <a:lnTo>
                  <a:pt x="5497687" y="5151914"/>
                </a:lnTo>
                <a:lnTo>
                  <a:pt x="5386647" y="5155838"/>
                </a:lnTo>
                <a:cubicBezTo>
                  <a:pt x="4205292" y="5239814"/>
                  <a:pt x="3266114" y="5897192"/>
                  <a:pt x="3146141" y="6724083"/>
                </a:cubicBezTo>
                <a:lnTo>
                  <a:pt x="313647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4873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FADB36-837F-D24C-753C-73830702F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13519"/>
            <a:ext cx="4657901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5E72B3-4899-3456-874E-1CD51FDAD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A8D0EA0-3CE7-30E2-08B0-65D0694DB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D583A-B3B9-D842-85A5-6EC0D31440D3}" type="datetime1">
              <a:rPr lang="sv-SE" smtClean="0"/>
              <a:t>2023-08-24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D4D4D13-DFBA-83B9-7DE2-8B516E74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35331CB-FEDA-CF8F-AE81-E3F9756B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sp>
        <p:nvSpPr>
          <p:cNvPr id="21" name="Platshållare för bild 20">
            <a:extLst>
              <a:ext uri="{FF2B5EF4-FFF2-40B4-BE49-F238E27FC236}">
                <a16:creationId xmlns:a16="http://schemas.microsoft.com/office/drawing/2014/main" id="{DFC3CA11-260D-491B-5C39-E4DC10C963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1897" y="0"/>
            <a:ext cx="5865541" cy="6858000"/>
          </a:xfrm>
          <a:prstGeom prst="flowChartInputOutpu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652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pla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6F73B886-8D5B-1202-8957-90E02E0DCA30}"/>
              </a:ext>
            </a:extLst>
          </p:cNvPr>
          <p:cNvSpPr/>
          <p:nvPr userDrawn="1"/>
        </p:nvSpPr>
        <p:spPr>
          <a:xfrm>
            <a:off x="6694313" y="441261"/>
            <a:ext cx="4988312" cy="5447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7FADB36-837F-D24C-753C-73830702F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18661"/>
            <a:ext cx="4657901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5E72B3-4899-3456-874E-1CD51FDAD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77279"/>
            <a:ext cx="439013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A8D0EA0-3CE7-30E2-08B0-65D0694DB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D583A-B3B9-D842-85A5-6EC0D31440D3}" type="datetime1">
              <a:rPr lang="sv-SE" smtClean="0"/>
              <a:t>2023-08-24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D4D4D13-DFBA-83B9-7DE2-8B516E74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35331CB-FEDA-CF8F-AE81-E3F9756B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756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utomhus, dag&#10;&#10;Automatiskt genererad beskrivning">
            <a:extLst>
              <a:ext uri="{FF2B5EF4-FFF2-40B4-BE49-F238E27FC236}">
                <a16:creationId xmlns:a16="http://schemas.microsoft.com/office/drawing/2014/main" id="{DC143E78-CEEA-2B37-8F7C-731EC3A2C1F3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FA20AFA-10F9-EE5F-0F6A-BC5E62B9E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3AD9F86-574F-03CF-ACAB-AA641E7DE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6787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76412F9A-8A7B-7148-AD5E-90F443F082C9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9" name="Bildobjekt 8" descr="En bild som visar text, inomhus, bärbar dator, mörk&#10;&#10;Automatiskt genererad beskrivning">
            <a:extLst>
              <a:ext uri="{FF2B5EF4-FFF2-40B4-BE49-F238E27FC236}">
                <a16:creationId xmlns:a16="http://schemas.microsoft.com/office/drawing/2014/main" id="{F33EACDA-9746-5DE8-A29D-386FE21B4FDA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752" y="6183709"/>
            <a:ext cx="1359074" cy="509323"/>
          </a:xfrm>
          <a:prstGeom prst="rect">
            <a:avLst/>
          </a:prstGeom>
        </p:spPr>
      </p:pic>
      <p:sp>
        <p:nvSpPr>
          <p:cNvPr id="10" name="Platshållare för rubrik 9">
            <a:extLst>
              <a:ext uri="{FF2B5EF4-FFF2-40B4-BE49-F238E27FC236}">
                <a16:creationId xmlns:a16="http://schemas.microsoft.com/office/drawing/2014/main" id="{03BE1DD1-C4A4-0C2D-88FB-68D15CD17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</a:t>
            </a:r>
            <a:r>
              <a:rPr lang="sv-SE" dirty="0" err="1"/>
              <a:t>RUBRIKaFORMAT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0119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90" r:id="rId3"/>
    <p:sldLayoutId id="2147483681" r:id="rId4"/>
    <p:sldLayoutId id="2147483684" r:id="rId5"/>
    <p:sldLayoutId id="2147483660" r:id="rId6"/>
    <p:sldLayoutId id="2147483686" r:id="rId7"/>
    <p:sldLayoutId id="2147483685" r:id="rId8"/>
    <p:sldLayoutId id="2147483683" r:id="rId9"/>
    <p:sldLayoutId id="2147483680" r:id="rId10"/>
    <p:sldLayoutId id="2147483649" r:id="rId11"/>
    <p:sldLayoutId id="2147483650" r:id="rId12"/>
    <p:sldLayoutId id="2147483651" r:id="rId13"/>
    <p:sldLayoutId id="2147483687" r:id="rId14"/>
    <p:sldLayoutId id="2147483653" r:id="rId15"/>
    <p:sldLayoutId id="2147483693" r:id="rId16"/>
    <p:sldLayoutId id="2147483654" r:id="rId17"/>
    <p:sldLayoutId id="2147483694" r:id="rId18"/>
    <p:sldLayoutId id="2147483695" r:id="rId19"/>
    <p:sldLayoutId id="2147483696" r:id="rId20"/>
    <p:sldLayoutId id="2147483662" r:id="rId21"/>
    <p:sldLayoutId id="2147483679" r:id="rId22"/>
    <p:sldLayoutId id="2147483691" r:id="rId23"/>
    <p:sldLayoutId id="2147483688" r:id="rId24"/>
    <p:sldLayoutId id="2147483655" r:id="rId25"/>
    <p:sldLayoutId id="2147483656" r:id="rId26"/>
    <p:sldLayoutId id="2147483692" r:id="rId27"/>
    <p:sldLayoutId id="2147483657" r:id="rId28"/>
    <p:sldLayoutId id="2147483664" r:id="rId29"/>
    <p:sldLayoutId id="2147483697" r:id="rId30"/>
    <p:sldLayoutId id="2147483699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HL Gravity Compressed" panose="020B0A0804020206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hyperlink" Target="mailto:iannismag@gmail.com" TargetMode="External"/><Relationship Id="rId18" Type="http://schemas.openxmlformats.org/officeDocument/2006/relationships/hyperlink" Target="mailto:david.roberts@orthocenter.se" TargetMode="External"/><Relationship Id="rId26" Type="http://schemas.openxmlformats.org/officeDocument/2006/relationships/hyperlink" Target="mailto:christopher.alvengrip@roglebk.se" TargetMode="External"/><Relationship Id="rId3" Type="http://schemas.openxmlformats.org/officeDocument/2006/relationships/hyperlink" Target="mailto:kurt.andersson@vgregion.se" TargetMode="External"/><Relationship Id="rId21" Type="http://schemas.openxmlformats.org/officeDocument/2006/relationships/hyperlink" Target="mailto:magnus@msasportsacademy.se" TargetMode="External"/><Relationship Id="rId34" Type="http://schemas.openxmlformats.org/officeDocument/2006/relationships/hyperlink" Target="mailto:ulf.g.nordstrom@outlook.com" TargetMode="External"/><Relationship Id="rId7" Type="http://schemas.openxmlformats.org/officeDocument/2006/relationships/hyperlink" Target="mailto:mattias.hell@farjestadsbk.se" TargetMode="External"/><Relationship Id="rId12" Type="http://schemas.openxmlformats.org/officeDocument/2006/relationships/hyperlink" Target="mailto:emilia.backman@leksandsif.se" TargetMode="External"/><Relationship Id="rId17" Type="http://schemas.openxmlformats.org/officeDocument/2006/relationships/hyperlink" Target="mailto:mattias.waaranpera@luleahockey.se" TargetMode="External"/><Relationship Id="rId25" Type="http://schemas.openxmlformats.org/officeDocument/2006/relationships/hyperlink" Target="mailto:andrelennartsson@gmail.com" TargetMode="External"/><Relationship Id="rId33" Type="http://schemas.openxmlformats.org/officeDocument/2006/relationships/hyperlink" Target="mailto:robert.lygdback@vaxjolakers.se" TargetMode="External"/><Relationship Id="rId2" Type="http://schemas.openxmlformats.org/officeDocument/2006/relationships/image" Target="../media/image9.png"/><Relationship Id="rId16" Type="http://schemas.openxmlformats.org/officeDocument/2006/relationships/hyperlink" Target="mailto:tomas.isaksson@hermelinen.se" TargetMode="External"/><Relationship Id="rId20" Type="http://schemas.openxmlformats.org/officeDocument/2006/relationships/hyperlink" Target="mailto:jan.ehlin@rvn.se" TargetMode="External"/><Relationship Id="rId29" Type="http://schemas.openxmlformats.org/officeDocument/2006/relationships/hyperlink" Target="mailto:christian@chjmedicalab.se" TargetMode="External"/><Relationship Id="rId1" Type="http://schemas.openxmlformats.org/officeDocument/2006/relationships/slideLayout" Target="../slideLayouts/slideLayout30.xml"/><Relationship Id="rId6" Type="http://schemas.openxmlformats.org/officeDocument/2006/relationships/hyperlink" Target="mailto:magnus.hallen@yahoo.se" TargetMode="External"/><Relationship Id="rId11" Type="http://schemas.openxmlformats.org/officeDocument/2006/relationships/hyperlink" Target="mailto:enrico.mansfeld@gmx.com" TargetMode="External"/><Relationship Id="rId24" Type="http://schemas.openxmlformats.org/officeDocument/2006/relationships/hyperlink" Target="mailto:per@ikoskarshamn.se" TargetMode="External"/><Relationship Id="rId32" Type="http://schemas.openxmlformats.org/officeDocument/2006/relationships/hyperlink" Target="mailto:lenny.anderlycke@vaxjolakers.se" TargetMode="External"/><Relationship Id="rId5" Type="http://schemas.openxmlformats.org/officeDocument/2006/relationships/hyperlink" Target="mailto:stina.hedin@frolundahockey.com" TargetMode="External"/><Relationship Id="rId15" Type="http://schemas.openxmlformats.org/officeDocument/2006/relationships/hyperlink" Target="mailto:andreas.johansson@lhc.eu" TargetMode="External"/><Relationship Id="rId23" Type="http://schemas.openxmlformats.org/officeDocument/2006/relationships/hyperlink" Target="mailto:jan@ikoskarshamn.se" TargetMode="External"/><Relationship Id="rId28" Type="http://schemas.openxmlformats.org/officeDocument/2006/relationships/hyperlink" Target="mailto:mattias@skelleftearygg.se" TargetMode="External"/><Relationship Id="rId10" Type="http://schemas.openxmlformats.org/officeDocument/2006/relationships/hyperlink" Target="mailto:christoffer@omnirehab.se" TargetMode="External"/><Relationship Id="rId19" Type="http://schemas.openxmlformats.org/officeDocument/2006/relationships/hyperlink" Target="mailto:jonathan.bengtsson@malmoredhawks.com" TargetMode="External"/><Relationship Id="rId31" Type="http://schemas.openxmlformats.org/officeDocument/2006/relationships/hyperlink" Target="mailto:stefan.kauppinen@telia.com" TargetMode="External"/><Relationship Id="rId4" Type="http://schemas.openxmlformats.org/officeDocument/2006/relationships/hyperlink" Target="mailto:baldur.thorolfsson@vgregion.se" TargetMode="External"/><Relationship Id="rId9" Type="http://schemas.openxmlformats.org/officeDocument/2006/relationships/hyperlink" Target="mailto:rehab@hv71.se" TargetMode="External"/><Relationship Id="rId14" Type="http://schemas.openxmlformats.org/officeDocument/2006/relationships/hyperlink" Target="mailto:jonas.emmoth@lhc.eu" TargetMode="External"/><Relationship Id="rId22" Type="http://schemas.openxmlformats.org/officeDocument/2006/relationships/hyperlink" Target="mailto:sadegh.dolatabadi@regionkalmar.se" TargetMode="External"/><Relationship Id="rId27" Type="http://schemas.openxmlformats.org/officeDocument/2006/relationships/hyperlink" Target="mailto:medik-5@hotmail.com" TargetMode="External"/><Relationship Id="rId30" Type="http://schemas.openxmlformats.org/officeDocument/2006/relationships/hyperlink" Target="mailto:per.soderberg@timraik.se" TargetMode="External"/><Relationship Id="rId35" Type="http://schemas.openxmlformats.org/officeDocument/2006/relationships/hyperlink" Target="mailto:sam.masih@orebrohockey.se" TargetMode="External"/><Relationship Id="rId8" Type="http://schemas.openxmlformats.org/officeDocument/2006/relationships/hyperlink" Target="mailto:jonas@kalman.nu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customXml" Target="../ink/ink2.xml"/><Relationship Id="rId10" Type="http://schemas.openxmlformats.org/officeDocument/2006/relationships/customXml" Target="../ink/ink6.xml"/><Relationship Id="rId4" Type="http://schemas.openxmlformats.org/officeDocument/2006/relationships/image" Target="../media/image11.png"/><Relationship Id="rId9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5BE5283B-CAF4-BF41-6F71-27D144635AB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35" b="-14043"/>
          <a:stretch/>
        </p:blipFill>
        <p:spPr>
          <a:xfrm>
            <a:off x="-1500009" y="-968053"/>
            <a:ext cx="6612642" cy="8794106"/>
          </a:xfrm>
          <a:ln w="85725">
            <a:solidFill>
              <a:schemeClr val="bg1"/>
            </a:solidFill>
          </a:ln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4AC6D11-D267-50B2-C139-B152EF14E4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84486" y="624013"/>
            <a:ext cx="6612642" cy="4367249"/>
          </a:xfrm>
        </p:spPr>
        <p:txBody>
          <a:bodyPr>
            <a:noAutofit/>
          </a:bodyPr>
          <a:lstStyle/>
          <a:p>
            <a:r>
              <a:rPr lang="sv-SE" sz="6000" dirty="0"/>
              <a:t>SVENSK ISHOCKEYS MEDICINSKA FÖRENING 25/8</a:t>
            </a:r>
          </a:p>
          <a:p>
            <a:endParaRPr lang="sv-S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500" dirty="0"/>
              <a:t>Skyddsutrustning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500" dirty="0"/>
              <a:t>Statistik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500" dirty="0" err="1">
                <a:solidFill>
                  <a:schemeClr val="tx1"/>
                </a:solidFill>
              </a:rPr>
              <a:t>IMpact</a:t>
            </a:r>
            <a:r>
              <a:rPr lang="sv-SE" sz="2500" dirty="0">
                <a:solidFill>
                  <a:schemeClr val="tx1"/>
                </a:solidFill>
              </a:rPr>
              <a:t> och Polarcool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500" dirty="0">
                <a:solidFill>
                  <a:schemeClr val="tx1"/>
                </a:solidFill>
              </a:rPr>
              <a:t>Allmänt SHL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500" dirty="0"/>
              <a:t>Övrigt</a:t>
            </a:r>
            <a:endParaRPr lang="sv-SE" sz="2500" dirty="0">
              <a:solidFill>
                <a:schemeClr val="tx1"/>
              </a:solidFill>
            </a:endParaRPr>
          </a:p>
          <a:p>
            <a:endParaRPr lang="sv-SE" sz="6000" dirty="0"/>
          </a:p>
        </p:txBody>
      </p:sp>
    </p:spTree>
    <p:extLst>
      <p:ext uri="{BB962C8B-B14F-4D97-AF65-F5344CB8AC3E}">
        <p14:creationId xmlns:p14="http://schemas.microsoft.com/office/powerpoint/2010/main" val="241632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88B30A-BFDC-F8B6-9267-78DCB0386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93BF-B3B8-B345-A711-221DC52F4ABE}" type="slidenum">
              <a:rPr lang="sv-SE" smtClean="0"/>
              <a:t>10</a:t>
            </a:fld>
            <a:endParaRPr lang="sv-SE"/>
          </a:p>
        </p:txBody>
      </p:sp>
      <p:pic>
        <p:nvPicPr>
          <p:cNvPr id="8" name="Picture 9" descr="page3image1342080">
            <a:extLst>
              <a:ext uri="{FF2B5EF4-FFF2-40B4-BE49-F238E27FC236}">
                <a16:creationId xmlns:a16="http://schemas.microsoft.com/office/drawing/2014/main" id="{5D45AD80-774D-AE8E-4655-4913A2E0B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870" y="1239559"/>
            <a:ext cx="15959306" cy="6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age3image1342288">
            <a:extLst>
              <a:ext uri="{FF2B5EF4-FFF2-40B4-BE49-F238E27FC236}">
                <a16:creationId xmlns:a16="http://schemas.microsoft.com/office/drawing/2014/main" id="{5A675774-3114-629E-EC12-79A93AF4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370" y="1239559"/>
            <a:ext cx="15959306" cy="6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A4F8FED5-1783-0426-6919-CC59F566FD17}"/>
              </a:ext>
            </a:extLst>
          </p:cNvPr>
          <p:cNvSpPr txBox="1"/>
          <p:nvPr/>
        </p:nvSpPr>
        <p:spPr>
          <a:xfrm>
            <a:off x="202870" y="0"/>
            <a:ext cx="1066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000" b="1" dirty="0">
                <a:latin typeface="SHL Gravity Compressed" panose="020B0A08040202060204" pitchFamily="34" charset="77"/>
                <a:ea typeface="Roboto" panose="02000000000000000000" pitchFamily="2" charset="0"/>
                <a:cs typeface="Roboto" panose="02000000000000000000" pitchFamily="2" charset="0"/>
              </a:rPr>
              <a:t>KONTAKTLISTA</a:t>
            </a:r>
            <a:endParaRPr lang="sv-SE" sz="5000" dirty="0">
              <a:latin typeface="SHL Gravity Compressed" panose="020B0A08040202060204" pitchFamily="34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CE1B9795-8160-F91C-D85C-3C1D67E97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164021"/>
              </p:ext>
            </p:extLst>
          </p:nvPr>
        </p:nvGraphicFramePr>
        <p:xfrm>
          <a:off x="3514725" y="14288"/>
          <a:ext cx="6629400" cy="6721485"/>
        </p:xfrm>
        <a:graphic>
          <a:graphicData uri="http://schemas.openxmlformats.org/drawingml/2006/table">
            <a:tbl>
              <a:tblPr/>
              <a:tblGrid>
                <a:gridCol w="728663">
                  <a:extLst>
                    <a:ext uri="{9D8B030D-6E8A-4147-A177-3AD203B41FA5}">
                      <a16:colId xmlns:a16="http://schemas.microsoft.com/office/drawing/2014/main" val="1922543708"/>
                    </a:ext>
                  </a:extLst>
                </a:gridCol>
                <a:gridCol w="1414462">
                  <a:extLst>
                    <a:ext uri="{9D8B030D-6E8A-4147-A177-3AD203B41FA5}">
                      <a16:colId xmlns:a16="http://schemas.microsoft.com/office/drawing/2014/main" val="1943689290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1614894452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144822156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274377207"/>
                    </a:ext>
                  </a:extLst>
                </a:gridCol>
              </a:tblGrid>
              <a:tr h="262851">
                <a:tc gridSpan="4">
                  <a:txBody>
                    <a:bodyPr/>
                    <a:lstStyle/>
                    <a:p>
                      <a:pPr algn="l" fontAlgn="b"/>
                      <a:r>
                        <a:rPr lang="sv-S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Kontaktlista medicinska teamen - SHL 23/24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077" marR="6077" marT="60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245481"/>
                  </a:ext>
                </a:extLst>
              </a:tr>
              <a:tr h="2628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077" marR="6077" marT="60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077" marR="6077" marT="60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077" marR="6077" marT="60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077" marR="6077" marT="60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844795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Frölunda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Kurt Andersson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Läkare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070-2201396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3"/>
                        </a:rPr>
                        <a:t>kurt.andersson@vgregion.se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3722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Frölunda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Baldur Thorolfsson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Läkare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073-6180991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4"/>
                        </a:rPr>
                        <a:t>baldur.thorolfsson@vgregion.se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536405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Frölunda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Stina Hedin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Fysio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070-8388480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5"/>
                        </a:rPr>
                        <a:t>stina.hedin@frolundahockey.com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831935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Färjestad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Magnus Hallen 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Läkare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070-5738985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6"/>
                        </a:rPr>
                        <a:t>magnus.hallen@yahoo.se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51412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Färjestad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Mattias Hell 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Sjukgymnast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073-6667587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7"/>
                        </a:rPr>
                        <a:t>mattias.hell@farjestadsbk.se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344621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HV71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Jonas Kalman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Läkare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070-7921191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8" tooltip="mailto:jonas@kalman.nu"/>
                        </a:rPr>
                        <a:t>jonas@kalman.nu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377848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HV71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Andreas Frostemark 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Sjukgymnast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070-9228766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9" tooltip="mailto:rehab@hv71.se"/>
                        </a:rPr>
                        <a:t>rehab@hv71.se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074378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HV71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Christoffer Brikarp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Napraprat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070-4349106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0"/>
                        </a:rPr>
                        <a:t>christoffer@omnirehab.se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328044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Leksand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Enrico Mansfeld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Läkare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072-3216004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1"/>
                        </a:rPr>
                        <a:t>enrico.mansfeld@gmx.com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801241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Leksand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Emilia Backman 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Fysio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076-2128175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2"/>
                        </a:rPr>
                        <a:t>emilia.backman@leksandsif.se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803071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Linköping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Iannis Magounakis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Läkare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070-8921836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3"/>
                        </a:rPr>
                        <a:t>iannismag@gmail.com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060421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Linköping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Jonas Emmoth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Sjukgymnast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070-5747452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4"/>
                        </a:rPr>
                        <a:t>jonas.emmoth@lhc.eu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506054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Linköping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Andreas Johansson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Läkare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076-3174727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5"/>
                        </a:rPr>
                        <a:t>andreas.johansson@lhc.eu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06389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Luleå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Tomas Isaksson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Läkare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212121"/>
                          </a:solidFill>
                          <a:effectLst/>
                          <a:latin typeface="+mn-lt"/>
                        </a:rPr>
                        <a:t>070-669 08 31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6"/>
                        </a:rPr>
                        <a:t>tomas.isaksson@hermelinen.se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627119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Luleå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Mattias Waaranperä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Sjukgymnast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070-2357459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7"/>
                        </a:rPr>
                        <a:t>mattias.waaranpera@luleahockey.se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075073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Malmö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David Roberts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Läkare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073-3409438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8"/>
                        </a:rPr>
                        <a:t>david.roberts@orthocenter.se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868307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Malmö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Jonathan Bengtsson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212121"/>
                          </a:solidFill>
                          <a:effectLst/>
                          <a:latin typeface="+mn-lt"/>
                        </a:rPr>
                        <a:t>Osteopat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076-7972700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19"/>
                        </a:rPr>
                        <a:t>jonathan.bengtsson@malmoredhawks.com 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908249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MoDo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Jan Ehlin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Läkare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212121"/>
                          </a:solidFill>
                          <a:effectLst/>
                          <a:latin typeface="+mn-lt"/>
                        </a:rPr>
                        <a:t>073-0733294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0"/>
                        </a:rPr>
                        <a:t>jan.ehlin@rvn.se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764613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MoDo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Magnus Håkansson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Fysio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070-2182118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1"/>
                        </a:rPr>
                        <a:t>magnus@msasportsacademy.se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71020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Oskarshamn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Sadegh Dolatabadi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Läkare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073-542 7484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2"/>
                        </a:rPr>
                        <a:t>sadegh.dolatabadi@regionkalmar.se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36920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Oskarshamn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Jan Hammar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Fysio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070-229 4738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3"/>
                        </a:rPr>
                        <a:t>jan@ikoskarshamn.se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943338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Oskarshamn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 Normark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Sjukgymnast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070-5600362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4"/>
                        </a:rPr>
                        <a:t>per@ikoskarshamn.se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74624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Rögle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André Lennartsson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Läkare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076-1651625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5"/>
                        </a:rPr>
                        <a:t>andrelennartsson@gmail.com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14448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Rögle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Christopher Alvengrip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Fysio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073-3916837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6"/>
                        </a:rPr>
                        <a:t>christopher.alvengrip@roglebk.se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92509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Skellefteå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Karin Granberg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Läkare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070-6350703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7"/>
                        </a:rPr>
                        <a:t>medik-5@hotmail.com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432512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Skellefteå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Mattias Hallberg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Koord.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070-6787657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8"/>
                        </a:rPr>
                        <a:t>mattias@skelleftearygg.se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20056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Timrå IK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Christian Johansson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Läkare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070-8664314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9"/>
                        </a:rPr>
                        <a:t>christian@chjmedicalab.se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581964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Timrå IK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 Söderberg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Massör/Fysio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0761469646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30"/>
                        </a:rPr>
                        <a:t>per.soderberg@timraik.se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752513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Växjö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Stefan Kauppinen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Läkare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070-6306241</a:t>
                      </a: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31"/>
                        </a:rPr>
                        <a:t>stefan.kauppinen@telia.com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651485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Växjö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Lenny Anderlycke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Massör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070-6643889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32"/>
                        </a:rPr>
                        <a:t>lenny.anderlycke@vaxjolakers.se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261808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Växjö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Robert Lygdbäck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Fystränare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070-8853560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33"/>
                        </a:rPr>
                        <a:t>robert.lygdback@vaxjolakers.se 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669179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Örebro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Ulf Nordström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Läkare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070-7105344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34"/>
                        </a:rPr>
                        <a:t>ulf.g.nordstrom@outlook.com</a:t>
                      </a:r>
                      <a:endParaRPr lang="sv-SE" sz="800" b="0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41546"/>
                  </a:ext>
                </a:extLst>
              </a:tr>
              <a:tr h="187751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Örebro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 Masih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Kiropraktor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070-7686969</a:t>
                      </a: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35"/>
                        </a:rPr>
                        <a:t>sam.masih@orebrohockey.se</a:t>
                      </a:r>
                      <a:endParaRPr lang="sv-SE" sz="8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77" marR="6077" marT="60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17871"/>
                  </a:ext>
                </a:extLst>
              </a:tr>
            </a:tbl>
          </a:graphicData>
        </a:graphic>
      </p:graphicFrame>
      <p:sp>
        <p:nvSpPr>
          <p:cNvPr id="4" name="textruta 3">
            <a:extLst>
              <a:ext uri="{FF2B5EF4-FFF2-40B4-BE49-F238E27FC236}">
                <a16:creationId xmlns:a16="http://schemas.microsoft.com/office/drawing/2014/main" id="{31113913-9B35-A9E6-BA42-9B9B051690C1}"/>
              </a:ext>
            </a:extLst>
          </p:cNvPr>
          <p:cNvSpPr txBox="1"/>
          <p:nvPr/>
        </p:nvSpPr>
        <p:spPr>
          <a:xfrm>
            <a:off x="202870" y="1077685"/>
            <a:ext cx="2732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/>
              <a:t>Korrigera yrkesroll/titel till </a:t>
            </a:r>
            <a:br>
              <a:rPr lang="sv-SE" sz="1200" dirty="0"/>
            </a:br>
            <a:r>
              <a:rPr lang="sv-SE" sz="1200" dirty="0"/>
              <a:t>Andreas </a:t>
            </a:r>
            <a:r>
              <a:rPr lang="sv-SE" sz="1200" dirty="0" err="1"/>
              <a:t>Frostemark</a:t>
            </a:r>
            <a:r>
              <a:rPr lang="sv-SE" sz="1200" dirty="0"/>
              <a:t>, HV71 alternativt till Gizela SHL, vi ändrar detta och skickar ut uppdaterad kontaktlista</a:t>
            </a:r>
          </a:p>
        </p:txBody>
      </p:sp>
    </p:spTree>
    <p:extLst>
      <p:ext uri="{BB962C8B-B14F-4D97-AF65-F5344CB8AC3E}">
        <p14:creationId xmlns:p14="http://schemas.microsoft.com/office/powerpoint/2010/main" val="3699225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>
            <a:extLst>
              <a:ext uri="{FF2B5EF4-FFF2-40B4-BE49-F238E27FC236}">
                <a16:creationId xmlns:a16="http://schemas.microsoft.com/office/drawing/2014/main" id="{9293A983-4C6D-0667-86CC-9BB80C64684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887662"/>
            <a:ext cx="12192000" cy="1082675"/>
          </a:xfrm>
        </p:spPr>
        <p:txBody>
          <a:bodyPr>
            <a:noAutofit/>
          </a:bodyPr>
          <a:lstStyle/>
          <a:p>
            <a:pPr algn="ctr"/>
            <a:r>
              <a:rPr lang="sv-SE" sz="16100" dirty="0"/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1941172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88B30A-BFDC-F8B6-9267-78DCB0386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93BF-B3B8-B345-A711-221DC52F4ABE}" type="slidenum">
              <a:rPr lang="sv-SE" smtClean="0"/>
              <a:t>2</a:t>
            </a:fld>
            <a:endParaRPr lang="sv-SE"/>
          </a:p>
        </p:txBody>
      </p:sp>
      <p:pic>
        <p:nvPicPr>
          <p:cNvPr id="8" name="Picture 9" descr="page3image1342080">
            <a:extLst>
              <a:ext uri="{FF2B5EF4-FFF2-40B4-BE49-F238E27FC236}">
                <a16:creationId xmlns:a16="http://schemas.microsoft.com/office/drawing/2014/main" id="{5D45AD80-774D-AE8E-4655-4913A2E0B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870" y="1239559"/>
            <a:ext cx="15959306" cy="6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age3image1342288">
            <a:extLst>
              <a:ext uri="{FF2B5EF4-FFF2-40B4-BE49-F238E27FC236}">
                <a16:creationId xmlns:a16="http://schemas.microsoft.com/office/drawing/2014/main" id="{5A675774-3114-629E-EC12-79A93AF4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370" y="1239559"/>
            <a:ext cx="15959306" cy="6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A4F8FED5-1783-0426-6919-CC59F566FD17}"/>
              </a:ext>
            </a:extLst>
          </p:cNvPr>
          <p:cNvSpPr txBox="1"/>
          <p:nvPr/>
        </p:nvSpPr>
        <p:spPr>
          <a:xfrm>
            <a:off x="762000" y="320346"/>
            <a:ext cx="1066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000" b="1" dirty="0">
                <a:latin typeface="SHL Gravity Compressed" panose="020B0A08040202060204" pitchFamily="34" charset="77"/>
                <a:ea typeface="Roboto" panose="02000000000000000000" pitchFamily="2" charset="0"/>
                <a:cs typeface="Roboto" panose="02000000000000000000" pitchFamily="2" charset="0"/>
              </a:rPr>
              <a:t>SKYDDSUTRUSTNING</a:t>
            </a:r>
            <a:endParaRPr lang="sv-SE" sz="5000" dirty="0">
              <a:latin typeface="SHL Gravity Compressed" panose="020B0A08040202060204" pitchFamily="34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92F9D65C-92FD-34DC-A948-E3F5FE275314}"/>
              </a:ext>
            </a:extLst>
          </p:cNvPr>
          <p:cNvSpPr txBox="1"/>
          <p:nvPr/>
        </p:nvSpPr>
        <p:spPr>
          <a:xfrm>
            <a:off x="762000" y="1301302"/>
            <a:ext cx="67480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Klubbar, förbund och spelarfack arbetar aktivt med att frågor som rör spelarnas skyddsutrustning. Arbetet följs upp under säsongen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Efter säsongen gjorde SHL, SDHL och HA en enkätundersökning gällande skyddsutrustning till alla spelare i våra tre högsta ligor.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Urval av frågor och svar från enkätundersökningen,</a:t>
            </a:r>
            <a:br>
              <a:rPr lang="sv-SE" sz="1600" dirty="0"/>
            </a:br>
            <a:r>
              <a:rPr lang="sv-SE" sz="1600" dirty="0"/>
              <a:t>170 svar från SHL spelarna</a:t>
            </a:r>
          </a:p>
          <a:p>
            <a:endParaRPr lang="sv-SE" sz="1600" dirty="0"/>
          </a:p>
          <a:p>
            <a:endParaRPr lang="sv-SE" sz="1600" dirty="0"/>
          </a:p>
          <a:p>
            <a:r>
              <a:rPr lang="sv-SE" sz="1800" b="1" dirty="0"/>
              <a:t>Sammanfattning:</a:t>
            </a:r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Genomgående oavsett fråga, varför spelarna inte följer regelverket:</a:t>
            </a:r>
            <a:br>
              <a:rPr lang="sv-SE" sz="1600" dirty="0"/>
            </a:br>
            <a:r>
              <a:rPr lang="sv-SE" sz="1600" dirty="0"/>
              <a:t>(Hjälm, visir, halsskydd, tandskydd)</a:t>
            </a:r>
            <a:br>
              <a:rPr lang="sv-SE" sz="1600" dirty="0"/>
            </a:br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Dålig vana, obekvämt, varmt, svettigt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Spelarna själva anser att det är spelarnas egna ansvar att använda skyddsutrustning korrekt</a:t>
            </a:r>
          </a:p>
          <a:p>
            <a:endParaRPr lang="sv-SE" sz="1600" dirty="0"/>
          </a:p>
          <a:p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185532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el-GR" sz="1650" kern="1200" cap="none" spc="-10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2. Använder du ditt halsskydd korrekt? Dvs ej nedvikt, klippt, omsytt eller på annat sätt modifierat.</a:t>
            </a:r>
          </a:p>
        </p:txBody>
      </p:sp>
      <p:sp>
        <p:nvSpPr>
          <p:cNvPr id="5" name="Pre"/>
          <p:cNvSpPr>
            <a:spLocks noGrp="1"/>
          </p:cNvSpPr>
          <p:nvPr>
            <p:ph sz="quarter" idx="14" hasCustomPrompt="1"/>
          </p:nvPr>
        </p:nvSpPr>
        <p:spPr/>
        <p:txBody>
          <a:bodyPr anchor="ctr">
            <a:normAutofit/>
          </a:bodyPr>
          <a:lstStyle>
            <a:lvl1pPr marL="85725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Hockeyns utveckling går mot ett snabbare och mer intensivare spel. Detta bidrar till att vi har haft flera incidenter där skridskoskenor kommit upp mot halsen på spelare.</a:t>
            </a:r>
          </a:p>
        </p:txBody>
      </p:sp>
      <p:sp>
        <p:nvSpPr>
          <p:cNvPr id="6" name="RepTitle"/>
          <p:cNvSpPr>
            <a:spLocks noGrp="1"/>
          </p:cNvSpPr>
          <p:nvPr>
            <p:ph sz="quarter" idx="16" hasCustomPrompt="1"/>
          </p:nvPr>
        </p:nvSpPr>
        <p:spPr/>
        <p:txBody>
          <a:bodyPr>
            <a:noAutofit/>
          </a:bodyPr>
          <a:lstStyle>
            <a:lvl1pPr marL="85725" indent="0">
              <a:buNone/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/>
              <a:t>Skyddsutrustning</a:t>
            </a:r>
          </a:p>
        </p:txBody>
      </p:sp>
      <p:graphicFrame>
        <p:nvGraphicFramePr>
          <p:cNvPr id="7" name="Cont1"/>
          <p:cNvGraphicFramePr/>
          <p:nvPr/>
        </p:nvGraphicFramePr>
        <p:xfrm>
          <a:off x="623394" y="1454400"/>
          <a:ext cx="10943167" cy="484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/>
        <p:txBody>
          <a:bodyPr vert="horz" lIns="121920" tIns="60960" rIns="121920" bIns="60960" rtlCol="0" anchor="ctr" anchorCtr="1">
            <a:normAutofit fontScale="25000" lnSpcReduction="20000"/>
          </a:bodyPr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Powered by www.questback.com     2023-08-22 14:22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10757C7-71DE-EE8D-CD37-50DE37026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191" y="1781939"/>
            <a:ext cx="8675618" cy="2504267"/>
          </a:xfrm>
        </p:spPr>
        <p:txBody>
          <a:bodyPr/>
          <a:lstStyle/>
          <a:p>
            <a:r>
              <a:rPr lang="sv-SE" dirty="0"/>
              <a:t>STATISTIK</a:t>
            </a:r>
            <a:br>
              <a:rPr lang="sv-SE" dirty="0"/>
            </a:br>
            <a:r>
              <a:rPr lang="sv-SE" sz="5000" dirty="0"/>
              <a:t>-HJÄRNSKAKNINGAR</a:t>
            </a:r>
            <a:br>
              <a:rPr lang="sv-SE" dirty="0"/>
            </a:br>
            <a:br>
              <a:rPr lang="sv-SE" sz="5000" dirty="0"/>
            </a:br>
            <a:endParaRPr lang="sv-SE" sz="5000" dirty="0"/>
          </a:p>
        </p:txBody>
      </p:sp>
    </p:spTree>
    <p:extLst>
      <p:ext uri="{BB962C8B-B14F-4D97-AF65-F5344CB8AC3E}">
        <p14:creationId xmlns:p14="http://schemas.microsoft.com/office/powerpoint/2010/main" val="1085364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E0E037C-0ED8-A809-3522-4BA9813C56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3125696"/>
              </p:ext>
            </p:extLst>
          </p:nvPr>
        </p:nvGraphicFramePr>
        <p:xfrm>
          <a:off x="0" y="0"/>
          <a:ext cx="11782269" cy="6214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6477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 descr="En bild som visar utomhus&#10;&#10;Automatiskt genererad beskrivning">
            <a:extLst>
              <a:ext uri="{FF2B5EF4-FFF2-40B4-BE49-F238E27FC236}">
                <a16:creationId xmlns:a16="http://schemas.microsoft.com/office/drawing/2014/main" id="{C6396AF0-C697-0EA5-8385-0E9C55AD26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4973" b="17111"/>
          <a:stretch/>
        </p:blipFill>
        <p:spPr>
          <a:xfrm>
            <a:off x="5381897" y="0"/>
            <a:ext cx="5865541" cy="6858000"/>
          </a:xfrm>
        </p:spPr>
      </p:pic>
      <p:sp>
        <p:nvSpPr>
          <p:cNvPr id="5" name="Rubrik 9">
            <a:extLst>
              <a:ext uri="{FF2B5EF4-FFF2-40B4-BE49-F238E27FC236}">
                <a16:creationId xmlns:a16="http://schemas.microsoft.com/office/drawing/2014/main" id="{62011E38-17FB-F454-2FEB-9458899DF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86" y="128015"/>
            <a:ext cx="4143968" cy="993750"/>
          </a:xfrm>
        </p:spPr>
        <p:txBody>
          <a:bodyPr>
            <a:normAutofit/>
          </a:bodyPr>
          <a:lstStyle/>
          <a:p>
            <a:r>
              <a:rPr lang="sv-SE" sz="3600" dirty="0"/>
              <a:t>MEDICINSKT MÖTE</a:t>
            </a:r>
          </a:p>
        </p:txBody>
      </p:sp>
      <p:sp>
        <p:nvSpPr>
          <p:cNvPr id="4" name="Platshållare för innehåll 1">
            <a:extLst>
              <a:ext uri="{FF2B5EF4-FFF2-40B4-BE49-F238E27FC236}">
                <a16:creationId xmlns:a16="http://schemas.microsoft.com/office/drawing/2014/main" id="{DD086EDE-89A9-3D2F-D47B-7615BD8B1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9" y="1353313"/>
            <a:ext cx="5272168" cy="537667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Hjärtstartare, olika placeringar i arenan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Ambulans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Akutrum</a:t>
            </a:r>
            <a:r>
              <a:rPr lang="sv-SE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– spegla ambulans, beslut hos SIF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Matchläkarfunktion enligt nuvarande standard.</a:t>
            </a:r>
            <a:br>
              <a:rPr lang="sv-SE" sz="16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sv-SE" sz="16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Hälsa på domare/</a:t>
            </a:r>
            <a:r>
              <a:rPr lang="sv-SE" dirty="0" err="1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fysio</a:t>
            </a:r>
            <a:endParaRPr lang="sv-SE" sz="16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Folksam vårdkostnadsförsäkring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Fortsatt samarbete med SICO, SIF och övriga ligor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Spelarnas säkerhet</a:t>
            </a:r>
            <a:r>
              <a:rPr lang="sv-SE" sz="16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fortsätter enligt plan</a:t>
            </a:r>
            <a:endParaRPr lang="sv-SE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Skaderegister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Droger, Doping</a:t>
            </a:r>
          </a:p>
          <a:p>
            <a:endParaRPr lang="sv-SE" sz="16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8CCE01A3-204F-C3ED-96BF-4737EDF01C41}"/>
              </a:ext>
            </a:extLst>
          </p:cNvPr>
          <p:cNvGrpSpPr/>
          <p:nvPr/>
        </p:nvGrpSpPr>
        <p:grpSpPr>
          <a:xfrm>
            <a:off x="1718210" y="1429676"/>
            <a:ext cx="9360" cy="9720"/>
            <a:chOff x="1718210" y="1429676"/>
            <a:chExt cx="9360" cy="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Pennanteckning 1">
                  <a:extLst>
                    <a:ext uri="{FF2B5EF4-FFF2-40B4-BE49-F238E27FC236}">
                      <a16:creationId xmlns:a16="http://schemas.microsoft.com/office/drawing/2014/main" id="{199F92BE-3EB1-9005-4265-11D049EED17B}"/>
                    </a:ext>
                  </a:extLst>
                </p14:cNvPr>
                <p14:cNvContentPartPr/>
                <p14:nvPr/>
              </p14:nvContentPartPr>
              <p14:xfrm>
                <a:off x="1718210" y="1429676"/>
                <a:ext cx="2160" cy="2160"/>
              </p14:xfrm>
            </p:contentPart>
          </mc:Choice>
          <mc:Fallback xmlns="">
            <p:pic>
              <p:nvPicPr>
                <p:cNvPr id="2" name="Pennanteckning 1">
                  <a:extLst>
                    <a:ext uri="{FF2B5EF4-FFF2-40B4-BE49-F238E27FC236}">
                      <a16:creationId xmlns:a16="http://schemas.microsoft.com/office/drawing/2014/main" id="{199F92BE-3EB1-9005-4265-11D049EED17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09210" y="1421036"/>
                  <a:ext cx="198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Pennanteckning 2">
                  <a:extLst>
                    <a:ext uri="{FF2B5EF4-FFF2-40B4-BE49-F238E27FC236}">
                      <a16:creationId xmlns:a16="http://schemas.microsoft.com/office/drawing/2014/main" id="{C3E61793-461F-257C-BA25-B993F294CA1F}"/>
                    </a:ext>
                  </a:extLst>
                </p14:cNvPr>
                <p14:cNvContentPartPr/>
                <p14:nvPr/>
              </p14:nvContentPartPr>
              <p14:xfrm>
                <a:off x="1727210" y="1439036"/>
                <a:ext cx="360" cy="360"/>
              </p14:xfrm>
            </p:contentPart>
          </mc:Choice>
          <mc:Fallback xmlns="">
            <p:pic>
              <p:nvPicPr>
                <p:cNvPr id="3" name="Pennanteckning 2">
                  <a:extLst>
                    <a:ext uri="{FF2B5EF4-FFF2-40B4-BE49-F238E27FC236}">
                      <a16:creationId xmlns:a16="http://schemas.microsoft.com/office/drawing/2014/main" id="{C3E61793-461F-257C-BA25-B993F294CA1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18570" y="14300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717CDE9F-7F81-3F85-51F8-6107A8C7ADA8}"/>
                  </a:ext>
                </a:extLst>
              </p14:cNvPr>
              <p14:cNvContentPartPr/>
              <p14:nvPr/>
            </p14:nvContentPartPr>
            <p14:xfrm>
              <a:off x="2141570" y="1669436"/>
              <a:ext cx="4320" cy="432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717CDE9F-7F81-3F85-51F8-6107A8C7ADA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2930" y="1660796"/>
                <a:ext cx="2196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EDD9852C-4293-931C-99D1-368DCF486FAC}"/>
                  </a:ext>
                </a:extLst>
              </p14:cNvPr>
              <p14:cNvContentPartPr/>
              <p14:nvPr/>
            </p14:nvContentPartPr>
            <p14:xfrm>
              <a:off x="1226810" y="748556"/>
              <a:ext cx="360" cy="3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EDD9852C-4293-931C-99D1-368DCF486FA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8170" y="7399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892F48E7-A246-7C28-43A0-812D394185B3}"/>
                  </a:ext>
                </a:extLst>
              </p14:cNvPr>
              <p14:cNvContentPartPr/>
              <p14:nvPr/>
            </p14:nvContentPartPr>
            <p14:xfrm>
              <a:off x="1765010" y="739196"/>
              <a:ext cx="360" cy="36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892F48E7-A246-7C28-43A0-812D394185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6370" y="7305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39F97BC2-BEE5-9C1C-9AE4-FE1AF160BBCD}"/>
                  </a:ext>
                </a:extLst>
              </p14:cNvPr>
              <p14:cNvContentPartPr/>
              <p14:nvPr/>
            </p14:nvContentPartPr>
            <p14:xfrm>
              <a:off x="1765010" y="748556"/>
              <a:ext cx="360" cy="36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39F97BC2-BEE5-9C1C-9AE4-FE1AF160BBC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6370" y="739556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7480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88B30A-BFDC-F8B6-9267-78DCB0386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93BF-B3B8-B345-A711-221DC52F4ABE}" type="slidenum">
              <a:rPr lang="sv-SE" smtClean="0"/>
              <a:t>7</a:t>
            </a:fld>
            <a:endParaRPr lang="sv-SE"/>
          </a:p>
        </p:txBody>
      </p:sp>
      <p:pic>
        <p:nvPicPr>
          <p:cNvPr id="8" name="Picture 9" descr="page3image1342080">
            <a:extLst>
              <a:ext uri="{FF2B5EF4-FFF2-40B4-BE49-F238E27FC236}">
                <a16:creationId xmlns:a16="http://schemas.microsoft.com/office/drawing/2014/main" id="{5D45AD80-774D-AE8E-4655-4913A2E0B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870" y="1239559"/>
            <a:ext cx="15959306" cy="6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age3image1342288">
            <a:extLst>
              <a:ext uri="{FF2B5EF4-FFF2-40B4-BE49-F238E27FC236}">
                <a16:creationId xmlns:a16="http://schemas.microsoft.com/office/drawing/2014/main" id="{5A675774-3114-629E-EC12-79A93AF4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370" y="1239559"/>
            <a:ext cx="15959306" cy="6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A4F8FED5-1783-0426-6919-CC59F566FD17}"/>
              </a:ext>
            </a:extLst>
          </p:cNvPr>
          <p:cNvSpPr txBox="1"/>
          <p:nvPr/>
        </p:nvSpPr>
        <p:spPr>
          <a:xfrm>
            <a:off x="678711" y="1112945"/>
            <a:ext cx="1173314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v-SE" sz="1600" b="0" i="0" u="none" strike="noStrike" dirty="0">
              <a:solidFill>
                <a:srgbClr val="212121"/>
              </a:solidFill>
              <a:effectLst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600" b="0" i="0" u="none" strike="noStrike" dirty="0">
                <a:solidFill>
                  <a:srgbClr val="00000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SHL </a:t>
            </a:r>
            <a:r>
              <a:rPr lang="sv-SE" sz="1600" dirty="0">
                <a:solidFill>
                  <a:srgbClr val="000000"/>
                </a:solidFill>
                <a:ea typeface="Roboto" panose="02000000000000000000" pitchFamily="2" charset="0"/>
                <a:cs typeface="Roboto" panose="02000000000000000000" pitchFamily="2" charset="0"/>
              </a:rPr>
              <a:t>och SICO </a:t>
            </a:r>
            <a:r>
              <a:rPr lang="sv-SE" sz="1600" b="0" i="0" u="none" strike="noStrike" dirty="0">
                <a:solidFill>
                  <a:srgbClr val="00000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står fortsatt bakom om klubbarna vill fortsätta användandet, dock helt upp till varje enskild klubb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rgbClr val="000000"/>
                </a:solidFill>
                <a:ea typeface="Roboto" panose="02000000000000000000" pitchFamily="2" charset="0"/>
                <a:cs typeface="Roboto" panose="02000000000000000000" pitchFamily="2" charset="0"/>
              </a:rPr>
              <a:t>A</a:t>
            </a:r>
            <a:r>
              <a:rPr lang="sv-SE" sz="1600" b="0" i="0" u="none" strike="noStrike" dirty="0">
                <a:solidFill>
                  <a:srgbClr val="00000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vtal blir mellan klubb och polarcool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600" b="0" i="0" u="none" strike="noStrike" dirty="0">
                <a:solidFill>
                  <a:srgbClr val="000000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sv-SE" sz="1600" b="0" i="0" u="none" strike="noStrike" dirty="0">
                <a:solidFill>
                  <a:srgbClr val="212121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HL/SICO går inte in med ekonomiska medel centralt</a:t>
            </a:r>
          </a:p>
          <a:p>
            <a:pPr algn="l"/>
            <a:endParaRPr lang="sv-SE" sz="1600" dirty="0">
              <a:solidFill>
                <a:srgbClr val="212121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rgbClr val="212121"/>
                </a:solidFill>
                <a:ea typeface="Roboto" panose="02000000000000000000" pitchFamily="2" charset="0"/>
                <a:cs typeface="Roboto" panose="02000000000000000000" pitchFamily="2" charset="0"/>
              </a:rPr>
              <a:t>Inväntar Polarcool hur avtalet ska se ut</a:t>
            </a:r>
          </a:p>
          <a:p>
            <a:pPr algn="l"/>
            <a:br>
              <a:rPr lang="sv-SE" sz="1600" dirty="0">
                <a:solidFill>
                  <a:srgbClr val="212121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endParaRPr lang="sv-SE" sz="1600" dirty="0">
              <a:solidFill>
                <a:srgbClr val="212121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sv-SE" sz="1600" b="1" dirty="0">
                <a:solidFill>
                  <a:srgbClr val="212121"/>
                </a:solidFill>
                <a:ea typeface="Roboto" panose="02000000000000000000" pitchFamily="2" charset="0"/>
                <a:cs typeface="Roboto" panose="02000000000000000000" pitchFamily="2" charset="0"/>
              </a:rPr>
              <a:t>Ingår nytt avtal		</a:t>
            </a:r>
          </a:p>
          <a:p>
            <a:pPr algn="l"/>
            <a:r>
              <a:rPr lang="sv-SE" sz="1600" dirty="0">
                <a:solidFill>
                  <a:srgbClr val="212121"/>
                </a:solidFill>
                <a:ea typeface="Roboto" panose="02000000000000000000" pitchFamily="2" charset="0"/>
                <a:cs typeface="Roboto" panose="02000000000000000000" pitchFamily="2" charset="0"/>
              </a:rPr>
              <a:t>-Färjestad</a:t>
            </a:r>
          </a:p>
          <a:p>
            <a:pPr algn="l"/>
            <a:r>
              <a:rPr lang="sv-SE" sz="1600" i="0" u="none" strike="noStrike" dirty="0">
                <a:solidFill>
                  <a:srgbClr val="212121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-HV71</a:t>
            </a:r>
          </a:p>
          <a:p>
            <a:r>
              <a:rPr lang="sv-SE" sz="1600" b="0" i="0" u="none" strike="noStrike" dirty="0">
                <a:solidFill>
                  <a:srgbClr val="212121"/>
                </a:solidFill>
                <a:effectLst/>
              </a:rPr>
              <a:t>-Luleå </a:t>
            </a:r>
            <a:endParaRPr lang="sv-SE" sz="1600" i="0" u="none" strike="noStrike" dirty="0">
              <a:solidFill>
                <a:srgbClr val="212121"/>
              </a:solidFill>
              <a:effectLst/>
            </a:endParaRPr>
          </a:p>
          <a:p>
            <a:r>
              <a:rPr lang="sv-SE" sz="1600" dirty="0">
                <a:solidFill>
                  <a:srgbClr val="212121"/>
                </a:solidFill>
                <a:ea typeface="Roboto" panose="02000000000000000000" pitchFamily="2" charset="0"/>
                <a:cs typeface="Roboto" panose="02000000000000000000" pitchFamily="2" charset="0"/>
              </a:rPr>
              <a:t>-M</a:t>
            </a:r>
            <a:r>
              <a:rPr lang="sv-SE" sz="1600" b="0" i="0" u="none" strike="noStrike" dirty="0">
                <a:solidFill>
                  <a:srgbClr val="212121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oDo</a:t>
            </a:r>
            <a:endParaRPr lang="sv-SE" sz="1600" b="1" i="0" u="none" strike="noStrike" dirty="0">
              <a:solidFill>
                <a:srgbClr val="212121"/>
              </a:solidFill>
              <a:effectLst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sv-SE" sz="1600" b="0" i="0" u="none" strike="noStrike" dirty="0">
                <a:solidFill>
                  <a:srgbClr val="212121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-Oskarshamn</a:t>
            </a:r>
          </a:p>
          <a:p>
            <a:r>
              <a:rPr lang="sv-SE" sz="1600" dirty="0">
                <a:solidFill>
                  <a:srgbClr val="212121"/>
                </a:solidFill>
              </a:rPr>
              <a:t>-Rögle</a:t>
            </a:r>
          </a:p>
          <a:p>
            <a:r>
              <a:rPr lang="sv-SE" sz="1600" dirty="0">
                <a:solidFill>
                  <a:srgbClr val="212121"/>
                </a:solidFill>
                <a:ea typeface="Roboto" panose="02000000000000000000" pitchFamily="2" charset="0"/>
                <a:cs typeface="Roboto" panose="02000000000000000000" pitchFamily="2" charset="0"/>
              </a:rPr>
              <a:t>-</a:t>
            </a:r>
            <a:r>
              <a:rPr lang="sv-SE" sz="1600" b="0" i="0" u="none" strike="noStrike" dirty="0">
                <a:solidFill>
                  <a:srgbClr val="212121"/>
                </a:solidFill>
                <a:effectLst/>
              </a:rPr>
              <a:t>Skellefteå</a:t>
            </a:r>
            <a:br>
              <a:rPr lang="sv-SE" sz="1600" dirty="0">
                <a:solidFill>
                  <a:srgbClr val="212121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sv-SE" sz="1600" b="0" i="0" u="none" strike="noStrike" dirty="0">
                <a:solidFill>
                  <a:srgbClr val="212121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-Örebro</a:t>
            </a:r>
            <a:br>
              <a:rPr lang="sv-SE" sz="1600" b="0" i="0" u="none" strike="noStrike" dirty="0">
                <a:solidFill>
                  <a:srgbClr val="212121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</a:br>
            <a:endParaRPr lang="sv-SE" sz="1600" b="0" i="0" u="none" strike="noStrike" dirty="0">
              <a:solidFill>
                <a:srgbClr val="212121"/>
              </a:solidFill>
              <a:effectLst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endParaRPr lang="sv-SE" sz="1600" dirty="0">
              <a:solidFill>
                <a:srgbClr val="21212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1600" b="0" i="0" u="none" strike="noStrike" dirty="0">
              <a:solidFill>
                <a:srgbClr val="212121"/>
              </a:solidFill>
              <a:effectLst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1600" dirty="0">
              <a:solidFill>
                <a:srgbClr val="212121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1600" b="1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sv-SE" sz="16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sv-SE" sz="16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E6EEA87-CCE4-A7C8-48D0-9F6B553E8552}"/>
              </a:ext>
            </a:extLst>
          </p:cNvPr>
          <p:cNvSpPr txBox="1"/>
          <p:nvPr/>
        </p:nvSpPr>
        <p:spPr>
          <a:xfrm>
            <a:off x="678712" y="251170"/>
            <a:ext cx="27293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000" dirty="0">
                <a:latin typeface="SHL Gravity Compressed" panose="020B0A08040202060204" pitchFamily="34" charset="77"/>
              </a:rPr>
              <a:t>POLARCOOL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130B11A6-C3AF-5300-E753-C841DF40C27B}"/>
              </a:ext>
            </a:extLst>
          </p:cNvPr>
          <p:cNvSpPr txBox="1"/>
          <p:nvPr/>
        </p:nvSpPr>
        <p:spPr>
          <a:xfrm>
            <a:off x="3243230" y="3060807"/>
            <a:ext cx="23084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600" b="1" i="0" u="none" strike="noStrike" dirty="0">
                <a:solidFill>
                  <a:srgbClr val="212121"/>
                </a:solidFill>
                <a:effectLst/>
              </a:rPr>
              <a:t>Avstår</a:t>
            </a:r>
            <a:br>
              <a:rPr lang="sv-SE" sz="1600" b="0" i="0" u="none" strike="noStrike" dirty="0">
                <a:solidFill>
                  <a:srgbClr val="212121"/>
                </a:solidFill>
                <a:effectLst/>
              </a:rPr>
            </a:br>
            <a:r>
              <a:rPr lang="sv-SE" sz="1600" b="0" i="0" u="none" strike="noStrike" dirty="0">
                <a:solidFill>
                  <a:srgbClr val="212121"/>
                </a:solidFill>
                <a:effectLst/>
              </a:rPr>
              <a:t>-Växjö</a:t>
            </a:r>
            <a:br>
              <a:rPr lang="sv-SE" sz="1600" b="0" i="0" u="none" strike="noStrike" dirty="0">
                <a:solidFill>
                  <a:srgbClr val="212121"/>
                </a:solidFill>
                <a:effectLst/>
              </a:rPr>
            </a:br>
            <a:r>
              <a:rPr lang="sv-SE" sz="1600" b="0" i="0" u="none" strike="noStrike" dirty="0">
                <a:solidFill>
                  <a:srgbClr val="212121"/>
                </a:solidFill>
                <a:effectLst/>
              </a:rPr>
              <a:t>-Timrå</a:t>
            </a:r>
            <a:br>
              <a:rPr lang="sv-SE" sz="1600" b="0" i="0" u="none" strike="noStrike" dirty="0">
                <a:solidFill>
                  <a:srgbClr val="212121"/>
                </a:solidFill>
                <a:effectLst/>
              </a:rPr>
            </a:br>
            <a:r>
              <a:rPr lang="sv-SE" sz="1600" b="0" i="0" u="none" strike="noStrike" dirty="0">
                <a:solidFill>
                  <a:srgbClr val="212121"/>
                </a:solidFill>
                <a:effectLst/>
              </a:rPr>
              <a:t>-Frölunda</a:t>
            </a:r>
          </a:p>
          <a:p>
            <a:pPr algn="l"/>
            <a:r>
              <a:rPr lang="sv-SE" sz="1600" dirty="0">
                <a:solidFill>
                  <a:srgbClr val="212121"/>
                </a:solidFill>
              </a:rPr>
              <a:t>-Leksand</a:t>
            </a:r>
          </a:p>
          <a:p>
            <a:r>
              <a:rPr lang="sv-SE" sz="1600" dirty="0">
                <a:solidFill>
                  <a:srgbClr val="212121"/>
                </a:solidFill>
                <a:ea typeface="Roboto" panose="02000000000000000000" pitchFamily="2" charset="0"/>
                <a:cs typeface="Roboto" panose="02000000000000000000" pitchFamily="2" charset="0"/>
              </a:rPr>
              <a:t>-Malmö</a:t>
            </a:r>
            <a:br>
              <a:rPr lang="sv-SE" sz="1600" dirty="0">
                <a:solidFill>
                  <a:srgbClr val="212121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sv-SE" sz="1600" i="0" u="none" strike="noStrike" dirty="0">
                <a:solidFill>
                  <a:srgbClr val="212121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-Linköping</a:t>
            </a:r>
          </a:p>
        </p:txBody>
      </p:sp>
    </p:spTree>
    <p:extLst>
      <p:ext uri="{BB962C8B-B14F-4D97-AF65-F5344CB8AC3E}">
        <p14:creationId xmlns:p14="http://schemas.microsoft.com/office/powerpoint/2010/main" val="2615723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88B30A-BFDC-F8B6-9267-78DCB0386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93BF-B3B8-B345-A711-221DC52F4ABE}" type="slidenum">
              <a:rPr lang="sv-SE" smtClean="0"/>
              <a:t>8</a:t>
            </a:fld>
            <a:endParaRPr lang="sv-SE"/>
          </a:p>
        </p:txBody>
      </p:sp>
      <p:pic>
        <p:nvPicPr>
          <p:cNvPr id="8" name="Picture 9" descr="page3image1342080">
            <a:extLst>
              <a:ext uri="{FF2B5EF4-FFF2-40B4-BE49-F238E27FC236}">
                <a16:creationId xmlns:a16="http://schemas.microsoft.com/office/drawing/2014/main" id="{5D45AD80-774D-AE8E-4655-4913A2E0B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870" y="1239559"/>
            <a:ext cx="15959306" cy="6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age3image1342288">
            <a:extLst>
              <a:ext uri="{FF2B5EF4-FFF2-40B4-BE49-F238E27FC236}">
                <a16:creationId xmlns:a16="http://schemas.microsoft.com/office/drawing/2014/main" id="{5A675774-3114-629E-EC12-79A93AF4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370" y="1239559"/>
            <a:ext cx="15959306" cy="6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A4F8FED5-1783-0426-6919-CC59F566FD17}"/>
              </a:ext>
            </a:extLst>
          </p:cNvPr>
          <p:cNvSpPr txBox="1"/>
          <p:nvPr/>
        </p:nvSpPr>
        <p:spPr>
          <a:xfrm>
            <a:off x="678712" y="243512"/>
            <a:ext cx="1066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000" b="1" dirty="0">
                <a:latin typeface="SHL Gravity Compressed" panose="020B0A08040202060204" pitchFamily="34" charset="77"/>
                <a:ea typeface="Roboto" panose="02000000000000000000" pitchFamily="2" charset="0"/>
                <a:cs typeface="Roboto" panose="02000000000000000000" pitchFamily="2" charset="0"/>
              </a:rPr>
              <a:t>IMPACT</a:t>
            </a:r>
            <a:endParaRPr lang="sv-SE" sz="5000" dirty="0">
              <a:latin typeface="SHL Gravity Compressed" panose="020B0A08040202060204" pitchFamily="34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71F0F6B-A363-6A46-ECDF-5005DE6C277E}"/>
              </a:ext>
            </a:extLst>
          </p:cNvPr>
          <p:cNvSpPr txBox="1"/>
          <p:nvPr/>
        </p:nvSpPr>
        <p:spPr>
          <a:xfrm>
            <a:off x="678711" y="1270430"/>
            <a:ext cx="615680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ea typeface="Roboto" panose="02000000000000000000" pitchFamily="2" charset="0"/>
                <a:cs typeface="Roboto" panose="02000000000000000000" pitchFamily="2" charset="0"/>
              </a:rPr>
              <a:t>Nils har kontaktat samtliga medicinska team för uppföljning av </a:t>
            </a:r>
            <a:r>
              <a:rPr lang="sv-SE" sz="1400" dirty="0" err="1">
                <a:ea typeface="Roboto" panose="02000000000000000000" pitchFamily="2" charset="0"/>
                <a:cs typeface="Roboto" panose="02000000000000000000" pitchFamily="2" charset="0"/>
              </a:rPr>
              <a:t>Baseline</a:t>
            </a:r>
            <a:r>
              <a:rPr lang="sv-SE" sz="1400" dirty="0">
                <a:ea typeface="Roboto" panose="02000000000000000000" pitchFamily="2" charset="0"/>
                <a:cs typeface="Roboto" panose="02000000000000000000" pitchFamily="2" charset="0"/>
              </a:rPr>
              <a:t> test.</a:t>
            </a:r>
            <a:br>
              <a:rPr lang="sv-SE" sz="1400" dirty="0"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sv-SE" sz="1400" dirty="0"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sv-SE" sz="1400" b="0" i="0" u="none" strike="noStrike" dirty="0">
                <a:solidFill>
                  <a:srgbClr val="212121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Endast de som ej testats eller de som har en </a:t>
            </a:r>
            <a:r>
              <a:rPr lang="sv-SE" sz="1400" b="0" i="0" u="none" strike="noStrike" dirty="0" err="1">
                <a:solidFill>
                  <a:srgbClr val="212121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baseline</a:t>
            </a:r>
            <a:r>
              <a:rPr lang="sv-SE" sz="1400" b="0" i="0" u="none" strike="noStrike" dirty="0">
                <a:solidFill>
                  <a:srgbClr val="212121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 som är äldre än 5 år behöver göra </a:t>
            </a:r>
            <a:r>
              <a:rPr lang="sv-SE" sz="1400" b="0" i="0" u="none" strike="noStrike" dirty="0" err="1">
                <a:solidFill>
                  <a:srgbClr val="212121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baseline</a:t>
            </a:r>
            <a:r>
              <a:rPr lang="sv-SE" sz="1400" b="0" i="0" u="none" strike="noStrike" dirty="0">
                <a:solidFill>
                  <a:srgbClr val="212121"/>
                </a:solidFill>
                <a:effectLst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sv-SE" sz="1400" dirty="0">
                <a:solidFill>
                  <a:srgbClr val="212121"/>
                </a:solidFill>
                <a:ea typeface="Roboto" panose="02000000000000000000" pitchFamily="2" charset="0"/>
                <a:cs typeface="Roboto" panose="02000000000000000000" pitchFamily="2" charset="0"/>
              </a:rPr>
              <a:t>testet</a:t>
            </a:r>
            <a:endParaRPr lang="sv-SE" sz="1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br>
              <a:rPr lang="sv-SE" sz="1400" dirty="0">
                <a:ea typeface="Roboto" panose="02000000000000000000" pitchFamily="2" charset="0"/>
                <a:cs typeface="Roboto" panose="02000000000000000000" pitchFamily="2" charset="0"/>
              </a:rPr>
            </a:br>
            <a:endParaRPr lang="sv-SE" sz="1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sv-SE" sz="1400" b="1" i="0" u="none" strike="noStrike" dirty="0">
                <a:solidFill>
                  <a:srgbClr val="212121"/>
                </a:solidFill>
                <a:effectLst/>
              </a:rPr>
              <a:t>Klubbar klara inför seriestart: </a:t>
            </a:r>
            <a:br>
              <a:rPr lang="sv-SE" sz="1400" b="0" i="0" u="none" strike="noStrike" dirty="0">
                <a:solidFill>
                  <a:srgbClr val="212121"/>
                </a:solidFill>
                <a:effectLst/>
              </a:rPr>
            </a:br>
            <a:r>
              <a:rPr lang="sv-SE" sz="1400" b="0" i="0" u="none" strike="noStrike" dirty="0">
                <a:solidFill>
                  <a:srgbClr val="212121"/>
                </a:solidFill>
                <a:effectLst/>
              </a:rPr>
              <a:t>-Oskarshamn</a:t>
            </a:r>
          </a:p>
          <a:p>
            <a:pPr algn="l"/>
            <a:r>
              <a:rPr lang="sv-SE" sz="1400" b="0" i="0" u="none" strike="noStrike" dirty="0">
                <a:solidFill>
                  <a:srgbClr val="212121"/>
                </a:solidFill>
                <a:effectLst/>
              </a:rPr>
              <a:t>-Modo</a:t>
            </a:r>
          </a:p>
          <a:p>
            <a:pPr algn="l"/>
            <a:r>
              <a:rPr lang="sv-SE" sz="1400" b="0" i="0" u="none" strike="noStrike" dirty="0">
                <a:solidFill>
                  <a:srgbClr val="212121"/>
                </a:solidFill>
                <a:effectLst/>
              </a:rPr>
              <a:t>-Örebro</a:t>
            </a:r>
          </a:p>
          <a:p>
            <a:pPr algn="l"/>
            <a:r>
              <a:rPr lang="sv-SE" sz="1400" b="0" i="0" u="none" strike="noStrike" dirty="0">
                <a:solidFill>
                  <a:srgbClr val="212121"/>
                </a:solidFill>
                <a:effectLst/>
              </a:rPr>
              <a:t>-Timrå</a:t>
            </a:r>
          </a:p>
          <a:p>
            <a:pPr algn="l"/>
            <a:r>
              <a:rPr lang="sv-SE" sz="1400" b="0" i="0" u="none" strike="noStrike" dirty="0">
                <a:solidFill>
                  <a:srgbClr val="212121"/>
                </a:solidFill>
                <a:effectLst/>
              </a:rPr>
              <a:t>-HV71</a:t>
            </a:r>
          </a:p>
          <a:p>
            <a:pPr algn="l"/>
            <a:r>
              <a:rPr lang="sv-SE" sz="1400" b="0" i="0" u="none" strike="noStrike" dirty="0">
                <a:solidFill>
                  <a:srgbClr val="212121"/>
                </a:solidFill>
                <a:effectLst/>
              </a:rPr>
              <a:t>-Växjö</a:t>
            </a:r>
            <a:br>
              <a:rPr lang="sv-SE" sz="1400" b="0" i="0" u="none" strike="noStrike" dirty="0">
                <a:solidFill>
                  <a:srgbClr val="212121"/>
                </a:solidFill>
                <a:effectLst/>
              </a:rPr>
            </a:br>
            <a:r>
              <a:rPr lang="sv-SE" sz="1400" b="0" i="0" u="none" strike="noStrike" dirty="0">
                <a:solidFill>
                  <a:srgbClr val="212121"/>
                </a:solidFill>
                <a:effectLst/>
              </a:rPr>
              <a:t>-Färjestad </a:t>
            </a:r>
          </a:p>
          <a:p>
            <a:pPr algn="l"/>
            <a:r>
              <a:rPr lang="sv-SE" sz="1400" b="0" i="0" u="none" strike="noStrike" dirty="0">
                <a:solidFill>
                  <a:srgbClr val="212121"/>
                </a:solidFill>
                <a:effectLst/>
              </a:rPr>
              <a:t>-LHC</a:t>
            </a:r>
          </a:p>
          <a:p>
            <a:pPr algn="l"/>
            <a:r>
              <a:rPr lang="sv-SE" sz="1400" b="0" i="0" u="none" strike="noStrike" dirty="0">
                <a:solidFill>
                  <a:srgbClr val="212121"/>
                </a:solidFill>
                <a:effectLst/>
              </a:rPr>
              <a:t>-Malmö</a:t>
            </a:r>
          </a:p>
          <a:p>
            <a:pPr algn="l"/>
            <a:r>
              <a:rPr lang="sv-SE" sz="1400" b="1" i="0" u="none" strike="noStrike" dirty="0">
                <a:solidFill>
                  <a:srgbClr val="212121"/>
                </a:solidFill>
                <a:effectLst/>
              </a:rPr>
              <a:t> </a:t>
            </a:r>
            <a:endParaRPr lang="sv-SE" sz="1400" b="0" i="0" u="none" strike="noStrike" dirty="0">
              <a:solidFill>
                <a:srgbClr val="212121"/>
              </a:solidFill>
              <a:effectLst/>
            </a:endParaRPr>
          </a:p>
          <a:p>
            <a:pPr algn="l"/>
            <a:r>
              <a:rPr lang="sv-SE" sz="1400" b="1" i="0" u="none" strike="noStrike" dirty="0">
                <a:solidFill>
                  <a:srgbClr val="212121"/>
                </a:solidFill>
                <a:effectLst/>
              </a:rPr>
              <a:t>På gång:</a:t>
            </a:r>
            <a:endParaRPr lang="sv-SE" sz="1400" b="0" i="0" u="none" strike="noStrike" dirty="0">
              <a:solidFill>
                <a:srgbClr val="212121"/>
              </a:solidFill>
              <a:effectLst/>
            </a:endParaRPr>
          </a:p>
          <a:p>
            <a:r>
              <a:rPr lang="sv-SE" sz="1400" b="0" i="0" u="none" strike="noStrike" dirty="0">
                <a:solidFill>
                  <a:srgbClr val="212121"/>
                </a:solidFill>
                <a:effectLst/>
              </a:rPr>
              <a:t>Luleå, Skellefteå, Leksand, Frölunda, Rögle</a:t>
            </a:r>
          </a:p>
          <a:p>
            <a:pPr algn="l"/>
            <a:endParaRPr lang="sv-SE" sz="1400" b="0" i="0" u="none" strike="noStrike" dirty="0">
              <a:solidFill>
                <a:srgbClr val="212121"/>
              </a:solidFill>
              <a:effectLst/>
            </a:endParaRPr>
          </a:p>
          <a:p>
            <a:pPr algn="l"/>
            <a:endParaRPr lang="sv-SE" sz="1400" b="0" i="0" u="none" strike="noStrike" dirty="0">
              <a:solidFill>
                <a:srgbClr val="2121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30407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3B00B3-12DB-B189-41BE-64559C525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11247"/>
            <a:ext cx="6758608" cy="1146843"/>
          </a:xfrm>
        </p:spPr>
        <p:txBody>
          <a:bodyPr>
            <a:noAutofit/>
          </a:bodyPr>
          <a:lstStyle/>
          <a:p>
            <a:r>
              <a:rPr lang="sv-SE" sz="4400" dirty="0"/>
              <a:t>Övrigt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47FAD31-1E01-52A4-3027-1C2B56996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9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5B0C963F-66A3-2F90-4CEC-A159740085BA}"/>
              </a:ext>
            </a:extLst>
          </p:cNvPr>
          <p:cNvSpPr txBox="1"/>
          <p:nvPr/>
        </p:nvSpPr>
        <p:spPr>
          <a:xfrm>
            <a:off x="839788" y="1546669"/>
            <a:ext cx="82647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ea typeface="Roboto" panose="02000000000000000000" pitchFamily="2" charset="0"/>
                <a:cs typeface="Roboto" panose="02000000000000000000" pitchFamily="2" charset="0"/>
              </a:rPr>
              <a:t>SHL fortsätter skicka ut informationsmejl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ea typeface="Roboto" panose="02000000000000000000" pitchFamily="2" charset="0"/>
                <a:cs typeface="Roboto" panose="02000000000000000000" pitchFamily="2" charset="0"/>
              </a:rPr>
              <a:t>CHL - Växjö, Skellefteå och Färjestad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sv-SE" dirty="0">
                <a:effectLst/>
                <a:ea typeface="Roboto" panose="02000000000000000000" pitchFamily="2" charset="0"/>
                <a:cs typeface="Roboto" panose="02000000000000000000" pitchFamily="2" charset="0"/>
              </a:rPr>
              <a:t>pelschema 24/25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ea typeface="Roboto" panose="02000000000000000000" pitchFamily="2" charset="0"/>
                <a:cs typeface="Roboto" panose="02000000000000000000" pitchFamily="2" charset="0"/>
              </a:rPr>
              <a:t>Regelförändringar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effectLst/>
                <a:ea typeface="Roboto" panose="02000000000000000000" pitchFamily="2" charset="0"/>
                <a:cs typeface="Roboto" panose="02000000000000000000" pitchFamily="2" charset="0"/>
              </a:rPr>
              <a:t>Teamsmöte, finns behov av att lägga in under säsongen? </a:t>
            </a:r>
            <a:endParaRPr lang="sv-SE" b="1" dirty="0">
              <a:effectLst/>
              <a:ea typeface="Roboto" panose="02000000000000000000" pitchFamily="2" charset="0"/>
              <a:cs typeface="Roboto" panose="02000000000000000000" pitchFamily="2" charset="0"/>
            </a:endParaRPr>
          </a:p>
          <a:p>
            <a:br>
              <a:rPr lang="sv-SE" b="1" dirty="0">
                <a:ea typeface="Roboto" panose="02000000000000000000" pitchFamily="2" charset="0"/>
                <a:cs typeface="Roboto" panose="02000000000000000000" pitchFamily="2" charset="0"/>
              </a:rPr>
            </a:br>
            <a:endParaRPr lang="sv-SE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886737D1-627A-A694-C941-3E289B44F674}"/>
              </a:ext>
            </a:extLst>
          </p:cNvPr>
          <p:cNvSpPr txBox="1"/>
          <p:nvPr/>
        </p:nvSpPr>
        <p:spPr>
          <a:xfrm>
            <a:off x="7598396" y="2022438"/>
            <a:ext cx="31988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sv-SE" sz="1400" b="1" dirty="0"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sv-SE" sz="1400" b="1" dirty="0">
                <a:ea typeface="Roboto" panose="02000000000000000000" pitchFamily="2" charset="0"/>
                <a:cs typeface="Roboto" panose="02000000000000000000" pitchFamily="2" charset="0"/>
              </a:rPr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39301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HL">
      <a:dk1>
        <a:srgbClr val="181D26"/>
      </a:dk1>
      <a:lt1>
        <a:srgbClr val="FFFFFF"/>
      </a:lt1>
      <a:dk2>
        <a:srgbClr val="000000"/>
      </a:dk2>
      <a:lt2>
        <a:srgbClr val="FFFFFF"/>
      </a:lt2>
      <a:accent1>
        <a:srgbClr val="FE5B5B"/>
      </a:accent1>
      <a:accent2>
        <a:srgbClr val="67A3FF"/>
      </a:accent2>
      <a:accent3>
        <a:srgbClr val="181D26"/>
      </a:accent3>
      <a:accent4>
        <a:srgbClr val="3668B3"/>
      </a:accent4>
      <a:accent5>
        <a:srgbClr val="B3D1FF"/>
      </a:accent5>
      <a:accent6>
        <a:srgbClr val="FE9292"/>
      </a:accent6>
      <a:hlink>
        <a:srgbClr val="0563C1"/>
      </a:hlink>
      <a:folHlink>
        <a:srgbClr val="954F72"/>
      </a:folHlink>
    </a:clrScheme>
    <a:fontScheme name="Custom">
      <a:majorFont>
        <a:latin typeface="Helvetica Neue"/>
        <a:ea typeface=""/>
        <a:cs typeface=""/>
      </a:majorFont>
      <a:minorFont>
        <a:latin typeface="Helvetica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HL_PPTMALL" id="{7EB18075-56C2-354C-8AF7-D23E0D4734EA}" vid="{E1997D4D-A093-DC47-BE1A-EC3918AFEBB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74b5c6-edaf-4d19-9685-7cfce43cb087" xsi:nil="true"/>
    <lcf76f155ced4ddcb4097134ff3c332f xmlns="6050fe5c-ab38-41a1-a166-d38622e64e90">
      <Terms xmlns="http://schemas.microsoft.com/office/infopath/2007/PartnerControls"/>
    </lcf76f155ced4ddcb4097134ff3c332f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48D14EF54D8B944A34BF0E08374D1E5" ma:contentTypeVersion="55" ma:contentTypeDescription="Skapa ett nytt dokument." ma:contentTypeScope="" ma:versionID="4ab3ead3d82593210f3caac4d3838c21">
  <xsd:schema xmlns:xsd="http://www.w3.org/2001/XMLSchema" xmlns:xs="http://www.w3.org/2001/XMLSchema" xmlns:p="http://schemas.microsoft.com/office/2006/metadata/properties" xmlns:ns2="4674b5c6-edaf-4d19-9685-7cfce43cb087" xmlns:ns3="6050fe5c-ab38-41a1-a166-d38622e64e90" xmlns:ns4="b7217f9e-9eb1-43ad-ae21-5b0fb39db3fb" targetNamespace="http://schemas.microsoft.com/office/2006/metadata/properties" ma:root="true" ma:fieldsID="c5e522d6961ff0369eb59288e96ed02d" ns2:_="" ns3:_="" ns4:_="">
    <xsd:import namespace="4674b5c6-edaf-4d19-9685-7cfce43cb087"/>
    <xsd:import namespace="6050fe5c-ab38-41a1-a166-d38622e64e90"/>
    <xsd:import namespace="b7217f9e-9eb1-43ad-ae21-5b0fb39db3f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74b5c6-edaf-4d19-9685-7cfce43cb08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ärde" ma:description="Värdet för dokument-ID som tilldelats till det här objektet." ma:indexed="true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0cb92eda-ae33-4645-b708-68dbef7603d3}" ma:internalName="TaxCatchAll" ma:showField="CatchAllData" ma:web="4674b5c6-edaf-4d19-9685-7cfce43cb0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50fe5c-ab38-41a1-a166-d38622e64e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dmarkeringar" ma:readOnly="false" ma:fieldId="{5cf76f15-5ced-4ddc-b409-7134ff3c332f}" ma:taxonomyMulti="true" ma:sspId="1079c247-c117-43c2-83a4-d199cc8a05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217f9e-9eb1-43ad-ae21-5b0fb39db3f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BABC03-056F-41DB-A858-548494ED4545}">
  <ds:schemaRefs>
    <ds:schemaRef ds:uri="b7217f9e-9eb1-43ad-ae21-5b0fb39db3fb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6050fe5c-ab38-41a1-a166-d38622e64e90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4674b5c6-edaf-4d19-9685-7cfce43cb087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411A958-F4B2-4F1A-BAC6-EE33A131226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60994C6-8A6D-4FAD-8B77-326BBC0399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74b5c6-edaf-4d19-9685-7cfce43cb087"/>
    <ds:schemaRef ds:uri="6050fe5c-ab38-41a1-a166-d38622e64e90"/>
    <ds:schemaRef ds:uri="b7217f9e-9eb1-43ad-ae21-5b0fb39db3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7FE62D6-6A0B-4B7E-ADD8-25D921FDB1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10438</TotalTime>
  <Words>856</Words>
  <Application>Microsoft Macintosh PowerPoint</Application>
  <PresentationFormat>Bredbild</PresentationFormat>
  <Paragraphs>268</Paragraphs>
  <Slides>11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7" baseType="lpstr">
      <vt:lpstr>Arial</vt:lpstr>
      <vt:lpstr>Calibri</vt:lpstr>
      <vt:lpstr>Helvetica Neue</vt:lpstr>
      <vt:lpstr>Roboto</vt:lpstr>
      <vt:lpstr>SHL Gravity Compressed</vt:lpstr>
      <vt:lpstr>Office-tema</vt:lpstr>
      <vt:lpstr>PowerPoint-presentation</vt:lpstr>
      <vt:lpstr>PowerPoint-presentation</vt:lpstr>
      <vt:lpstr>2. Använder du ditt halsskydd korrekt? Dvs ej nedvikt, klippt, omsytt eller på annat sätt modifierat.</vt:lpstr>
      <vt:lpstr>STATISTIK -HJÄRNSKAKNINGAR  </vt:lpstr>
      <vt:lpstr>PowerPoint-presentation</vt:lpstr>
      <vt:lpstr>MEDICINSKT MÖTE</vt:lpstr>
      <vt:lpstr>PowerPoint-presentation</vt:lpstr>
      <vt:lpstr>PowerPoint-presentation</vt:lpstr>
      <vt:lpstr>Övrigt</vt:lpstr>
      <vt:lpstr>PowerPoint-presentation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Sebastian Dafteke</dc:creator>
  <cp:lastModifiedBy>Gizela Ahlgren Bloom</cp:lastModifiedBy>
  <cp:revision>141</cp:revision>
  <dcterms:created xsi:type="dcterms:W3CDTF">2022-12-13T14:13:14Z</dcterms:created>
  <dcterms:modified xsi:type="dcterms:W3CDTF">2023-08-25T09:44:59Z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0x010100D6A1BF4571E2854497BF61C78393AEA0</vt:lpwstr>
  </property>
</Properties>
</file>