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5"/>
  </p:sldMasterIdLst>
  <p:notesMasterIdLst>
    <p:notesMasterId r:id="rId22"/>
  </p:notesMasterIdLst>
  <p:sldIdLst>
    <p:sldId id="282" r:id="rId6"/>
    <p:sldId id="2145705920" r:id="rId7"/>
    <p:sldId id="2145705913" r:id="rId8"/>
    <p:sldId id="2145705916" r:id="rId9"/>
    <p:sldId id="257" r:id="rId10"/>
    <p:sldId id="2145705928" r:id="rId11"/>
    <p:sldId id="2145705926" r:id="rId12"/>
    <p:sldId id="2145705921" r:id="rId13"/>
    <p:sldId id="2145705909" r:id="rId14"/>
    <p:sldId id="2145705929" r:id="rId15"/>
    <p:sldId id="2145705930" r:id="rId16"/>
    <p:sldId id="2145705931" r:id="rId17"/>
    <p:sldId id="2145705922" r:id="rId18"/>
    <p:sldId id="2145705925" r:id="rId19"/>
    <p:sldId id="2145705919" r:id="rId20"/>
    <p:sldId id="2145705924" r:id="rId2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CE00"/>
    <a:srgbClr val="E6882C"/>
    <a:srgbClr val="000000"/>
    <a:srgbClr val="0E75ED"/>
    <a:srgbClr val="07DBBA"/>
    <a:srgbClr val="F980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/>
    <p:restoredTop sz="94104"/>
  </p:normalViewPr>
  <p:slideViewPr>
    <p:cSldViewPr snapToGrid="0">
      <p:cViewPr varScale="1">
        <p:scale>
          <a:sx n="93" d="100"/>
          <a:sy n="93" d="100"/>
        </p:scale>
        <p:origin x="216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shlab-my.sharepoint.com/personal/gizela_ahlgren_bloom_shl_se/Documents/SHL/Disciplinna&#776;mnd%20+%20VMD/22_23/Sammansta&#776;llning%20statistik%20anma&#776;lninga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shlab-my.sharepoint.com/personal/gizela_ahlgren_bloom_shl_se/Documents/SHL/Disciplinna&#776;mnd%20+%20VMD/22_23/Sammansta&#776;llning%20statistik%20diagram%20mars%20-2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https://shlab-my.sharepoint.com/personal/gizela_ahlgren_bloom_shl_se/Documents/SHL/Disciplinna&#776;mnd%20+%20VMD/22_23/Sammansta&#776;llning%20statistik%20diagram%20mars%20-23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shlab-my.sharepoint.com/personal/gizela_ahlgren_bloom_shl_se/Documents/SHL/Disciplinna&#776;mnd%20+%20VMD/22_23/Sammansta&#776;llning%20statistik%20diagram%20mars%20-23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shlab-my.sharepoint.com/personal/gizela_ahlgren_bloom_shl_se/Documents/SHL/Disciplinna&#776;mnd%20+%20VMD/22_23/Sammansta&#776;llning%20statistik%20diagram%20mars%20-23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shlab-my.sharepoint.com/personal/gizela_ahlgren_bloom_shl_se/Documents/SHL/Disciplinna&#776;mnd%20+%20VMD/22_23/Sammansta&#776;llning%20statistik%20diagram%20mars%20-23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[Sammanställning statistik anmälningar.xlsx]Blad2!Pivottabell2</c:name>
    <c:fmtId val="3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r>
              <a:rPr lang="en-US" sz="1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Antal</a:t>
            </a:r>
            <a:r>
              <a:rPr lang="en-US" sz="1800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rapporterade</a:t>
            </a:r>
            <a:r>
              <a:rPr lang="en-US" sz="1800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hjärnskakningar</a:t>
            </a:r>
            <a:r>
              <a:rPr lang="en-US" sz="1800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under </a:t>
            </a:r>
            <a:r>
              <a:rPr lang="en-US" sz="1800" baseline="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grundserien</a:t>
            </a:r>
            <a:r>
              <a:rPr lang="en-US" sz="1800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(364 matcher) </a:t>
            </a:r>
            <a:endParaRPr lang="en-US" sz="18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defRPr>
          </a:pPr>
          <a:endParaRPr lang="sv-SE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chemeClr val="tx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tx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tx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Blad2!$B$1</c:f>
              <c:strCache>
                <c:ptCount val="1"/>
                <c:pt idx="0">
                  <c:v>Summa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Blad2!$A$2:$A$7</c:f>
              <c:strCache>
                <c:ptCount val="5"/>
                <c:pt idx="0">
                  <c:v>18/19</c:v>
                </c:pt>
                <c:pt idx="1">
                  <c:v>19/20</c:v>
                </c:pt>
                <c:pt idx="2">
                  <c:v>20/21</c:v>
                </c:pt>
                <c:pt idx="3">
                  <c:v>21/22</c:v>
                </c:pt>
                <c:pt idx="4">
                  <c:v>22/23</c:v>
                </c:pt>
              </c:strCache>
            </c:strRef>
          </c:cat>
          <c:val>
            <c:numRef>
              <c:f>Blad2!$B$2:$B$7</c:f>
              <c:numCache>
                <c:formatCode>General</c:formatCode>
                <c:ptCount val="5"/>
                <c:pt idx="0">
                  <c:v>72</c:v>
                </c:pt>
                <c:pt idx="1">
                  <c:v>58</c:v>
                </c:pt>
                <c:pt idx="2">
                  <c:v>35</c:v>
                </c:pt>
                <c:pt idx="3">
                  <c:v>27</c:v>
                </c:pt>
                <c:pt idx="4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C3-4C46-9698-D136EF7125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1205423"/>
        <c:axId val="251207151"/>
      </c:barChart>
      <c:catAx>
        <c:axId val="2512054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sv-SE"/>
          </a:p>
        </c:txPr>
        <c:crossAx val="251207151"/>
        <c:crosses val="autoZero"/>
        <c:auto val="1"/>
        <c:lblAlgn val="ctr"/>
        <c:lblOffset val="100"/>
        <c:noMultiLvlLbl val="0"/>
      </c:catAx>
      <c:valAx>
        <c:axId val="2512071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sv-SE"/>
          </a:p>
        </c:txPr>
        <c:crossAx val="2512054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[Sammanställning statistik diagram mars -23.xlsx]Diagram hjärnskakningar omgång!Pivottabell2</c:name>
    <c:fmtId val="7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r>
              <a:rPr lang="en-US" sz="1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Antal</a:t>
            </a:r>
            <a:r>
              <a:rPr lang="en-US" sz="1800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rapporterade</a:t>
            </a:r>
            <a:r>
              <a:rPr lang="en-US" sz="1800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hjärnskakningar</a:t>
            </a:r>
            <a:r>
              <a:rPr lang="en-US" sz="1800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per </a:t>
            </a:r>
            <a:r>
              <a:rPr lang="en-US" sz="1800" baseline="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omgång</a:t>
            </a:r>
            <a:r>
              <a:rPr lang="en-US" sz="1800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(7 matcher) under </a:t>
            </a:r>
            <a:r>
              <a:rPr lang="en-US" sz="1800" baseline="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grundserien</a:t>
            </a:r>
            <a:endParaRPr lang="en-US" sz="18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c:rich>
      </c:tx>
      <c:layout>
        <c:manualLayout>
          <c:xMode val="edge"/>
          <c:yMode val="edge"/>
          <c:x val="0.1763806708627440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defRPr>
          </a:pPr>
          <a:endParaRPr lang="sv-SE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tx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pPr>
              <a:endParaRPr lang="sv-S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tx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pPr>
              <a:endParaRPr lang="sv-S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tx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pPr>
              <a:endParaRPr lang="sv-S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'Diagram hjärnskakningar omgång'!$B$1</c:f>
              <c:strCache>
                <c:ptCount val="1"/>
                <c:pt idx="0">
                  <c:v>Summa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'Diagram hjärnskakningar omgång'!$A$2:$A$7</c:f>
              <c:strCache>
                <c:ptCount val="5"/>
                <c:pt idx="0">
                  <c:v>18/19</c:v>
                </c:pt>
                <c:pt idx="1">
                  <c:v>19/20</c:v>
                </c:pt>
                <c:pt idx="2">
                  <c:v>20/21</c:v>
                </c:pt>
                <c:pt idx="3">
                  <c:v>21/22</c:v>
                </c:pt>
                <c:pt idx="4">
                  <c:v>22/23</c:v>
                </c:pt>
              </c:strCache>
            </c:strRef>
          </c:cat>
          <c:val>
            <c:numRef>
              <c:f>'Diagram hjärnskakningar omgång'!$B$2:$B$7</c:f>
              <c:numCache>
                <c:formatCode>General</c:formatCode>
                <c:ptCount val="5"/>
                <c:pt idx="0">
                  <c:v>1.38</c:v>
                </c:pt>
                <c:pt idx="1">
                  <c:v>1.1100000000000001</c:v>
                </c:pt>
                <c:pt idx="2">
                  <c:v>0.67</c:v>
                </c:pt>
                <c:pt idx="3">
                  <c:v>0.52</c:v>
                </c:pt>
                <c:pt idx="4">
                  <c:v>0.44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FE-7942-B454-04E93EB082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3935568"/>
        <c:axId val="323626960"/>
      </c:barChart>
      <c:catAx>
        <c:axId val="323935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sv-SE"/>
          </a:p>
        </c:txPr>
        <c:crossAx val="323626960"/>
        <c:crosses val="autoZero"/>
        <c:auto val="1"/>
        <c:lblAlgn val="ctr"/>
        <c:lblOffset val="100"/>
        <c:noMultiLvlLbl val="0"/>
      </c:catAx>
      <c:valAx>
        <c:axId val="323626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sv-SE"/>
          </a:p>
        </c:txPr>
        <c:crossAx val="323935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500" b="0" i="0" u="none" strike="noStrike" kern="1200" spc="0" baseline="0">
                <a:solidFill>
                  <a:schemeClr val="tx1"/>
                </a:solidFill>
                <a:latin typeface="SHL Gravity Compressed" panose="020B0A0804020206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pPr>
            <a:r>
              <a:rPr lang="en-US" sz="3500" dirty="0" err="1">
                <a:solidFill>
                  <a:schemeClr val="tx1"/>
                </a:solidFill>
                <a:latin typeface="SHL Gravity Compressed" panose="020B0A08040202060204" pitchFamily="34" charset="77"/>
                <a:ea typeface="Roboto" panose="02000000000000000000" pitchFamily="2" charset="0"/>
                <a:cs typeface="Roboto" panose="02000000000000000000" pitchFamily="2" charset="0"/>
              </a:rPr>
              <a:t>Antal</a:t>
            </a:r>
            <a:r>
              <a:rPr lang="en-US" sz="3500" baseline="0" dirty="0">
                <a:solidFill>
                  <a:schemeClr val="tx1"/>
                </a:solidFill>
                <a:latin typeface="SHL Gravity Compressed" panose="020B0A08040202060204" pitchFamily="34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500" baseline="0" dirty="0" err="1">
                <a:solidFill>
                  <a:schemeClr val="tx1"/>
                </a:solidFill>
                <a:latin typeface="SHL Gravity Compressed" panose="020B0A08040202060204" pitchFamily="34" charset="77"/>
                <a:ea typeface="Roboto" panose="02000000000000000000" pitchFamily="2" charset="0"/>
                <a:cs typeface="Roboto" panose="02000000000000000000" pitchFamily="2" charset="0"/>
              </a:rPr>
              <a:t>h</a:t>
            </a:r>
            <a:r>
              <a:rPr lang="en-US" sz="3500" dirty="0" err="1">
                <a:solidFill>
                  <a:schemeClr val="tx1"/>
                </a:solidFill>
                <a:latin typeface="SHL Gravity Compressed" panose="020B0A08040202060204" pitchFamily="34" charset="77"/>
                <a:ea typeface="Roboto" panose="02000000000000000000" pitchFamily="2" charset="0"/>
                <a:cs typeface="Roboto" panose="02000000000000000000" pitchFamily="2" charset="0"/>
              </a:rPr>
              <a:t>järnskakningar</a:t>
            </a:r>
            <a:r>
              <a:rPr lang="en-US" sz="3500" dirty="0">
                <a:solidFill>
                  <a:schemeClr val="tx1"/>
                </a:solidFill>
                <a:latin typeface="SHL Gravity Compressed" panose="020B0A08040202060204" pitchFamily="34" charset="77"/>
                <a:ea typeface="Roboto" panose="02000000000000000000" pitchFamily="2" charset="0"/>
                <a:cs typeface="Roboto" panose="02000000000000000000" pitchFamily="2" charset="0"/>
              </a:rPr>
              <a:t> per </a:t>
            </a:r>
            <a:r>
              <a:rPr lang="en-US" sz="3500" dirty="0" err="1">
                <a:solidFill>
                  <a:schemeClr val="tx1"/>
                </a:solidFill>
                <a:latin typeface="SHL Gravity Compressed" panose="020B0A08040202060204" pitchFamily="34" charset="77"/>
                <a:ea typeface="Roboto" panose="02000000000000000000" pitchFamily="2" charset="0"/>
                <a:cs typeface="Roboto" panose="02000000000000000000" pitchFamily="2" charset="0"/>
              </a:rPr>
              <a:t>månad</a:t>
            </a:r>
            <a:r>
              <a:rPr lang="en-US" sz="3500" dirty="0">
                <a:solidFill>
                  <a:schemeClr val="tx1"/>
                </a:solidFill>
                <a:latin typeface="SHL Gravity Compressed" panose="020B0A08040202060204" pitchFamily="34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SHL Gravity Compressed" panose="020B0A08040202060204" pitchFamily="34" charset="77"/>
                <a:ea typeface="Roboto" panose="02000000000000000000" pitchFamily="2" charset="0"/>
                <a:cs typeface="Roboto" panose="02000000000000000000" pitchFamily="2" charset="0"/>
              </a:rPr>
              <a:t>grundserien</a:t>
            </a:r>
            <a:r>
              <a:rPr lang="en-US" sz="3500" baseline="0" dirty="0">
                <a:solidFill>
                  <a:schemeClr val="tx1"/>
                </a:solidFill>
                <a:latin typeface="SHL Gravity Compressed" panose="020B0A08040202060204" pitchFamily="34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en-US" sz="3500" dirty="0">
              <a:solidFill>
                <a:schemeClr val="tx1"/>
              </a:solidFill>
              <a:latin typeface="SHL Gravity Compressed" panose="020B0A08040202060204" pitchFamily="34" charset="77"/>
              <a:ea typeface="Roboto" panose="02000000000000000000" pitchFamily="2" charset="0"/>
              <a:cs typeface="Roboto" panose="02000000000000000000" pitchFamily="2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tx1"/>
          </a:solidFill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 sz="10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pPr>
              <a:endParaRPr lang="sv-S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tx1"/>
          </a:solidFill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 sz="10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pPr>
              <a:endParaRPr lang="sv-S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tx1"/>
          </a:solidFill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 sz="10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pPr>
              <a:endParaRPr lang="sv-S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92713119"/>
        <c:axId val="1092638287"/>
      </c:barChart>
      <c:catAx>
        <c:axId val="1092713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sv-SE"/>
          </a:p>
        </c:txPr>
        <c:crossAx val="1092638287"/>
        <c:crosses val="autoZero"/>
        <c:auto val="1"/>
        <c:lblAlgn val="ctr"/>
        <c:lblOffset val="100"/>
        <c:noMultiLvlLbl val="0"/>
      </c:catAx>
      <c:valAx>
        <c:axId val="10926382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sv-SE"/>
          </a:p>
        </c:txPr>
        <c:crossAx val="1092713119"/>
        <c:crosses val="autoZero"/>
        <c:crossBetween val="between"/>
      </c:valAx>
    </c:plotArea>
    <c:plotVisOnly val="1"/>
    <c:dispBlanksAs val="gap"/>
    <c:showDLblsOverMax val="0"/>
    <c:extLst/>
  </c:chart>
  <c:txPr>
    <a:bodyPr/>
    <a:lstStyle/>
    <a:p>
      <a:pPr>
        <a:defRPr/>
      </a:pPr>
      <a:endParaRPr lang="sv-SE"/>
    </a:p>
  </c:txPr>
  <c:externalData r:id="rId1">
    <c:autoUpdate val="0"/>
  </c:externalData>
  <c:extLst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r>
              <a:rPr lang="sv-SE"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Antal hjärnskakningar</a:t>
            </a:r>
            <a:r>
              <a:rPr lang="sv-SE" sz="20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per månad grundserien</a:t>
            </a:r>
            <a:endParaRPr lang="sv-SE" sz="200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defRPr>
          </a:pPr>
          <a:endParaRPr lang="sv-S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'Sammanställning statistik'!$AC$1</c:f>
              <c:strCache>
                <c:ptCount val="1"/>
                <c:pt idx="0">
                  <c:v>Antal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'Sammanställning statistik'!$AB$2:$AB$8</c:f>
              <c:strCache>
                <c:ptCount val="7"/>
                <c:pt idx="0">
                  <c:v>Sept</c:v>
                </c:pt>
                <c:pt idx="1">
                  <c:v>Okt</c:v>
                </c:pt>
                <c:pt idx="2">
                  <c:v>Nov</c:v>
                </c:pt>
                <c:pt idx="3">
                  <c:v>Dec</c:v>
                </c:pt>
                <c:pt idx="4">
                  <c:v>Jan</c:v>
                </c:pt>
                <c:pt idx="5">
                  <c:v>Feb</c:v>
                </c:pt>
                <c:pt idx="6">
                  <c:v>Mars</c:v>
                </c:pt>
              </c:strCache>
            </c:strRef>
          </c:cat>
          <c:val>
            <c:numRef>
              <c:f>'Sammanställning statistik'!$AC$2:$AC$8</c:f>
              <c:numCache>
                <c:formatCode>General</c:formatCode>
                <c:ptCount val="7"/>
                <c:pt idx="0">
                  <c:v>0</c:v>
                </c:pt>
                <c:pt idx="1">
                  <c:v>5</c:v>
                </c:pt>
                <c:pt idx="2">
                  <c:v>4</c:v>
                </c:pt>
                <c:pt idx="3">
                  <c:v>4</c:v>
                </c:pt>
                <c:pt idx="4">
                  <c:v>3</c:v>
                </c:pt>
                <c:pt idx="5">
                  <c:v>3</c:v>
                </c:pt>
                <c:pt idx="6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55-7243-ADBF-91D189D3AB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28892447"/>
        <c:axId val="828960751"/>
      </c:barChart>
      <c:catAx>
        <c:axId val="8288924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sv-SE"/>
          </a:p>
        </c:txPr>
        <c:crossAx val="828960751"/>
        <c:crosses val="autoZero"/>
        <c:auto val="1"/>
        <c:lblAlgn val="ctr"/>
        <c:lblOffset val="100"/>
        <c:noMultiLvlLbl val="0"/>
      </c:catAx>
      <c:valAx>
        <c:axId val="8289607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sv-SE"/>
          </a:p>
        </c:txPr>
        <c:crossAx val="8288924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[Sammanställning statistik diagram mars -23.xlsx]Diagram avstängningar säsong!Pivottabell4</c:name>
    <c:fmtId val="6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r>
              <a:rPr lang="en-US" sz="1800" b="0" i="0" baseline="0"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Antal anmälningar disciplinnämnden per säsong</a:t>
            </a:r>
            <a:endParaRPr lang="sv-SE">
              <a:solidFill>
                <a:schemeClr val="tx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c:rich>
      </c:tx>
      <c:layout>
        <c:manualLayout>
          <c:xMode val="edge"/>
          <c:yMode val="edge"/>
          <c:x val="0.13573207033786885"/>
          <c:y val="2.84511519393409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defRPr>
          </a:pPr>
          <a:endParaRPr lang="sv-SE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tx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pPr>
              <a:endParaRPr lang="sv-S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tx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pPr>
              <a:endParaRPr lang="sv-S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tx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pPr>
              <a:endParaRPr lang="sv-S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'Diagram avstängningar säsong'!$B$1</c:f>
              <c:strCache>
                <c:ptCount val="1"/>
                <c:pt idx="0">
                  <c:v>Summa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'Diagram avstängningar säsong'!$A$2:$A$8</c:f>
              <c:strCache>
                <c:ptCount val="6"/>
                <c:pt idx="0">
                  <c:v>17/18</c:v>
                </c:pt>
                <c:pt idx="1">
                  <c:v>18/19</c:v>
                </c:pt>
                <c:pt idx="2">
                  <c:v>19/20</c:v>
                </c:pt>
                <c:pt idx="3">
                  <c:v>20/21</c:v>
                </c:pt>
                <c:pt idx="4">
                  <c:v>21/22</c:v>
                </c:pt>
                <c:pt idx="5">
                  <c:v>22/23</c:v>
                </c:pt>
              </c:strCache>
            </c:strRef>
          </c:cat>
          <c:val>
            <c:numRef>
              <c:f>'Diagram avstängningar säsong'!$B$2:$B$8</c:f>
              <c:numCache>
                <c:formatCode>General</c:formatCode>
                <c:ptCount val="6"/>
                <c:pt idx="0">
                  <c:v>31</c:v>
                </c:pt>
                <c:pt idx="1">
                  <c:v>52</c:v>
                </c:pt>
                <c:pt idx="2">
                  <c:v>32</c:v>
                </c:pt>
                <c:pt idx="3">
                  <c:v>44</c:v>
                </c:pt>
                <c:pt idx="4">
                  <c:v>20</c:v>
                </c:pt>
                <c:pt idx="5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95-8A41-A27E-1FCE6510B6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4591792"/>
        <c:axId val="394446720"/>
      </c:barChart>
      <c:catAx>
        <c:axId val="394591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sv-SE"/>
          </a:p>
        </c:txPr>
        <c:crossAx val="394446720"/>
        <c:crosses val="autoZero"/>
        <c:auto val="1"/>
        <c:lblAlgn val="ctr"/>
        <c:lblOffset val="100"/>
        <c:noMultiLvlLbl val="0"/>
      </c:catAx>
      <c:valAx>
        <c:axId val="394446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sv-SE"/>
          </a:p>
        </c:txPr>
        <c:crossAx val="394591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[Sammanställning statistik diagram mars -23.xlsx]Diagram avstängningar omgång!Pivottabell3</c:name>
    <c:fmtId val="6"/>
  </c:pivotSource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baseline="0">
                <a:effectLst/>
              </a:rPr>
              <a:t>Antal anmälningar disciplinnämnden </a:t>
            </a:r>
            <a:r>
              <a:rPr lang="en-US" sz="1800" b="0" i="0" baseline="0">
                <a:solidFill>
                  <a:schemeClr val="tx1"/>
                </a:solidFill>
                <a:effectLst/>
              </a:rPr>
              <a:t>per omgång grundserien</a:t>
            </a:r>
            <a:endParaRPr lang="sv-SE">
              <a:solidFill>
                <a:schemeClr val="tx1"/>
              </a:solidFill>
              <a:effectLst/>
            </a:endParaRPr>
          </a:p>
        </c:rich>
      </c:tx>
      <c:layout>
        <c:manualLayout>
          <c:xMode val="edge"/>
          <c:yMode val="edge"/>
          <c:x val="0.1802842422808581"/>
          <c:y val="1.99429315869994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tx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pPr>
              <a:endParaRPr lang="sv-S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tx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pPr>
              <a:endParaRPr lang="sv-S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tx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pPr>
              <a:endParaRPr lang="sv-S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'Diagram avstängningar omgång'!$B$1</c:f>
              <c:strCache>
                <c:ptCount val="1"/>
                <c:pt idx="0">
                  <c:v>Summa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'Diagram avstängningar omgång'!$A$2:$A$7</c:f>
              <c:strCache>
                <c:ptCount val="5"/>
                <c:pt idx="0">
                  <c:v>18/19</c:v>
                </c:pt>
                <c:pt idx="1">
                  <c:v>19/20</c:v>
                </c:pt>
                <c:pt idx="2">
                  <c:v>20/21</c:v>
                </c:pt>
                <c:pt idx="3">
                  <c:v>21/22</c:v>
                </c:pt>
                <c:pt idx="4">
                  <c:v>22/23</c:v>
                </c:pt>
              </c:strCache>
            </c:strRef>
          </c:cat>
          <c:val>
            <c:numRef>
              <c:f>'Diagram avstängningar omgång'!$B$2:$B$7</c:f>
              <c:numCache>
                <c:formatCode>General</c:formatCode>
                <c:ptCount val="5"/>
                <c:pt idx="0">
                  <c:v>0.92</c:v>
                </c:pt>
                <c:pt idx="1">
                  <c:v>0.61</c:v>
                </c:pt>
                <c:pt idx="2">
                  <c:v>0.77</c:v>
                </c:pt>
                <c:pt idx="3">
                  <c:v>0.38</c:v>
                </c:pt>
                <c:pt idx="4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64-9F42-B431-EE2B943B9B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5322672"/>
        <c:axId val="155324400"/>
      </c:barChart>
      <c:catAx>
        <c:axId val="155322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sv-SE"/>
          </a:p>
        </c:txPr>
        <c:crossAx val="155324400"/>
        <c:crosses val="autoZero"/>
        <c:auto val="1"/>
        <c:lblAlgn val="ctr"/>
        <c:lblOffset val="100"/>
        <c:noMultiLvlLbl val="0"/>
      </c:catAx>
      <c:valAx>
        <c:axId val="155324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sv-SE"/>
          </a:p>
        </c:txPr>
        <c:crossAx val="155322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9:16:25.5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24575,'3'3'0,"-1"-1"0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9:16:25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9:16:25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11000,'6'6'0,"-1"-1"0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9:16:32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9:16:32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9:16:33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7C095-1282-F043-89A5-8A44D7E01EAF}" type="datetimeFigureOut">
              <a:rPr lang="sv-SE" smtClean="0"/>
              <a:t>2023-05-05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679345-8EA9-0749-A953-1FEDD19E4F5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74078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79345-8EA9-0749-A953-1FEDD19E4F58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12496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79345-8EA9-0749-A953-1FEDD19E4F58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61883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79345-8EA9-0749-A953-1FEDD19E4F58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2559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utomhus, dag&#10;&#10;Automatiskt genererad beskrivning">
            <a:extLst>
              <a:ext uri="{FF2B5EF4-FFF2-40B4-BE49-F238E27FC236}">
                <a16:creationId xmlns:a16="http://schemas.microsoft.com/office/drawing/2014/main" id="{BC586C5F-98B8-FF9E-9CD9-71AD71316C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5E04FDA3-9EDE-FE25-AE69-4F9701EF3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AE75D4B8-93B2-527F-5D65-06CE1989D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412F9A-8A7B-7148-AD5E-90F443F082C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5E4B1F7C-A277-E5A4-CDB7-FB58C71A04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500009" y="-968053"/>
            <a:ext cx="6612642" cy="8794106"/>
          </a:xfrm>
          <a:prstGeom prst="flowChartDelay">
            <a:avLst/>
          </a:prstGeom>
          <a:ln w="1270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11000"/>
              </a:prstClr>
            </a:outerShdw>
          </a:effectLst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C9917E47-9048-0484-B4AF-8D421377AD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864C0A2-74F8-CE4D-B461-C9D1AFD8DDC6}" type="datetime1">
              <a:rPr lang="sv-SE" smtClean="0"/>
              <a:t>2023-05-05</a:t>
            </a:fld>
            <a:endParaRPr lang="sv-SE"/>
          </a:p>
        </p:txBody>
      </p:sp>
      <p:sp>
        <p:nvSpPr>
          <p:cNvPr id="21" name="Platshållare för text 20">
            <a:extLst>
              <a:ext uri="{FF2B5EF4-FFF2-40B4-BE49-F238E27FC236}">
                <a16:creationId xmlns:a16="http://schemas.microsoft.com/office/drawing/2014/main" id="{B906370A-585F-228D-24F1-F916DC9595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52325" y="2306464"/>
            <a:ext cx="4540250" cy="947099"/>
          </a:xfrm>
        </p:spPr>
        <p:txBody>
          <a:bodyPr>
            <a:normAutofit/>
          </a:bodyPr>
          <a:lstStyle>
            <a:lvl1pPr marL="0" indent="0">
              <a:buNone/>
              <a:defRPr sz="8000">
                <a:latin typeface="SHL Gravity Compressed" panose="020B0A08040202060204" pitchFamily="34" charset="77"/>
              </a:defRPr>
            </a:lvl1pPr>
          </a:lstStyle>
          <a:p>
            <a:pPr lvl="0"/>
            <a:r>
              <a:rPr lang="sv-SE" dirty="0"/>
              <a:t>MÖTESNAMN</a:t>
            </a:r>
          </a:p>
        </p:txBody>
      </p:sp>
      <p:sp>
        <p:nvSpPr>
          <p:cNvPr id="2" name="Underrubrik 2">
            <a:extLst>
              <a:ext uri="{FF2B5EF4-FFF2-40B4-BE49-F238E27FC236}">
                <a16:creationId xmlns:a16="http://schemas.microsoft.com/office/drawing/2014/main" id="{06281E1A-5173-5C8C-A52B-4C060DD178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2325" y="3364605"/>
            <a:ext cx="4540250" cy="9470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pic>
        <p:nvPicPr>
          <p:cNvPr id="4" name="Bildobjekt 3" descr="En bild som visar text, inomhus, bärbar dator, mörk&#10;&#10;Automatiskt genererad beskrivning">
            <a:extLst>
              <a:ext uri="{FF2B5EF4-FFF2-40B4-BE49-F238E27FC236}">
                <a16:creationId xmlns:a16="http://schemas.microsoft.com/office/drawing/2014/main" id="{60A595C4-583F-FFFC-7B38-7022DF2298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7752" y="6183709"/>
            <a:ext cx="1359074" cy="50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486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ålgru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7FADB36-837F-D24C-753C-73830702FC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218661"/>
            <a:ext cx="4657901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SHL Gravity Compressed" panose="020B0A08040202060204" pitchFamily="34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95E72B3-4899-3456-874E-1CD51FDAD6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3679115"/>
            <a:ext cx="3198812" cy="22097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A8D0EA0-3CE7-30E2-08B0-65D0694DB4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7D583A-B3B9-D842-85A5-6EC0D31440D3}" type="datetime1">
              <a:rPr lang="sv-SE" smtClean="0"/>
              <a:t>2023-05-05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D4D4D13-DFBA-83B9-7DE2-8B516E743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35331CB-FEDA-CF8F-AE81-E3F9756B2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2F9A-8A7B-7148-AD5E-90F443F082C9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text 3">
            <a:extLst>
              <a:ext uri="{FF2B5EF4-FFF2-40B4-BE49-F238E27FC236}">
                <a16:creationId xmlns:a16="http://schemas.microsoft.com/office/drawing/2014/main" id="{EE89DC36-C55D-20DA-45A5-634F70D97875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219093" y="3679113"/>
            <a:ext cx="3198812" cy="22097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544F6A8C-31A6-F46A-A926-677ECEEC26D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0" y="2022438"/>
            <a:ext cx="3198812" cy="140656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sv-SE" dirty="0"/>
          </a:p>
        </p:txBody>
      </p:sp>
      <p:sp>
        <p:nvSpPr>
          <p:cNvPr id="13" name="Platshållare för bild 10">
            <a:extLst>
              <a:ext uri="{FF2B5EF4-FFF2-40B4-BE49-F238E27FC236}">
                <a16:creationId xmlns:a16="http://schemas.microsoft.com/office/drawing/2014/main" id="{C65569A6-A863-A547-4E33-50B6CFBF812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19093" y="2022438"/>
            <a:ext cx="3198812" cy="140656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sv-SE" dirty="0"/>
          </a:p>
        </p:txBody>
      </p:sp>
      <p:sp>
        <p:nvSpPr>
          <p:cNvPr id="14" name="Platshållare för text 3">
            <a:extLst>
              <a:ext uri="{FF2B5EF4-FFF2-40B4-BE49-F238E27FC236}">
                <a16:creationId xmlns:a16="http://schemas.microsoft.com/office/drawing/2014/main" id="{872E8499-E330-C880-F8AA-06BE46E2929A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7598397" y="3679113"/>
            <a:ext cx="3198812" cy="22097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5" name="Platshållare för bild 10">
            <a:extLst>
              <a:ext uri="{FF2B5EF4-FFF2-40B4-BE49-F238E27FC236}">
                <a16:creationId xmlns:a16="http://schemas.microsoft.com/office/drawing/2014/main" id="{1BB6B4E5-EE44-B929-1662-18B28A03343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598397" y="2022438"/>
            <a:ext cx="3198812" cy="140656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90267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65CD56D-4082-9A31-AC4B-F789DE06FF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  <a:latin typeface="SHL Gravity Compressed" panose="020B0A08040202060204" pitchFamily="34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DE6C552-4367-43B5-8412-34A881E505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C9917E47-9048-0484-B4AF-8D421377AD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D8DF65F-72AE-F145-953F-35507E0AFDD6}" type="datetime1">
              <a:rPr lang="sv-SE" smtClean="0"/>
              <a:t>2023-05-05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5E04FDA3-9EDE-FE25-AE69-4F9701EF3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AE75D4B8-93B2-527F-5D65-06CE1989D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412F9A-8A7B-7148-AD5E-90F443F082C9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3091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F14C641-2891-ED4D-8434-270526DE23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SHL Gravity Compressed" panose="020B0A08040202060204" pitchFamily="34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F25D6BE-33B2-7FDD-1B0D-7355A8500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7D56CC6-6CF8-B42B-48A6-A9870C7575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52FAA8-D4ED-BB4B-9080-D75AF8017D45}" type="datetime1">
              <a:rPr lang="sv-SE" smtClean="0"/>
              <a:t>2023-05-05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91CA13A-EDAE-915B-DBE8-6C81A8D5A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B157F27-602E-DE41-04EA-3307BC78B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2F9A-8A7B-7148-AD5E-90F443F082C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0135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D8DB380-6A7B-590D-B8A0-55D55F1F5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SHL Gravity Compressed" panose="020B0A08040202060204" pitchFamily="34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450C656-FC03-7E6A-397D-27C19B359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013674-B74C-26AE-32F6-67E68D0CF9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B0CF46-4F6F-9F4F-AADC-9546425607D7}" type="datetime1">
              <a:rPr lang="sv-SE" smtClean="0"/>
              <a:t>2023-05-05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DD5F95E-3893-509C-003D-3AEB665F3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213943A-B702-08FF-14DB-C3F9F3E74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2F9A-8A7B-7148-AD5E-90F443F082C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26501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88A8452-8866-84FD-252D-88139A120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SHL Gravity Compressed" panose="020B0A08040202060204" pitchFamily="34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F3DB80D-770F-5AE2-B136-D5F7E425D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80650EC-BDAF-5F29-1522-359987702D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914400" indent="0">
              <a:buNone/>
              <a:defRPr sz="1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71600" indent="0">
              <a:buNone/>
              <a:defRPr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828800" indent="0">
              <a:buNone/>
              <a:defRPr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3C4B1725-4FE5-6D2C-8B82-7BFB35E4FF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A5C00B14-3E65-4EFF-8FCA-7823A69C2F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914400" indent="0">
              <a:buNone/>
              <a:defRPr sz="1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71600" indent="0">
              <a:buNone/>
              <a:defRPr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828800" indent="0">
              <a:buNone/>
              <a:defRPr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D95E8CDC-8EB8-E7D9-9C18-E75603425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0C8585-1973-6440-A76B-8CEF9C91228D}" type="datetime1">
              <a:rPr lang="sv-SE" smtClean="0"/>
              <a:t>2023-05-05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7AD4F1F3-32DE-1636-EBC9-96639CDBF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B6F6B7A8-D227-0D9B-1BBB-18800B888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2F9A-8A7B-7148-AD5E-90F443F082C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430337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F94A45F9-92BF-D834-3238-BD5D9289F4C9}"/>
              </a:ext>
            </a:extLst>
          </p:cNvPr>
          <p:cNvSpPr/>
          <p:nvPr userDrawn="1"/>
        </p:nvSpPr>
        <p:spPr>
          <a:xfrm>
            <a:off x="6152606" y="1580606"/>
            <a:ext cx="5422809" cy="10911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E1F2C94A-F3E6-42E9-83D0-52DE9CF5F820}"/>
              </a:ext>
            </a:extLst>
          </p:cNvPr>
          <p:cNvSpPr/>
          <p:nvPr userDrawn="1"/>
        </p:nvSpPr>
        <p:spPr>
          <a:xfrm>
            <a:off x="574766" y="1580606"/>
            <a:ext cx="5422809" cy="10911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88A8452-8866-84FD-252D-88139A120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SHL Gravity Compressed" panose="020B0A08040202060204" pitchFamily="34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F3DB80D-770F-5AE2-B136-D5F7E425D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solidFill>
                  <a:schemeClr val="bg1">
                    <a:lumMod val="9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80650EC-BDAF-5F29-1522-359987702D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08287"/>
            <a:ext cx="5157787" cy="3684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914400" indent="0">
              <a:buNone/>
              <a:defRPr sz="1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71600" indent="0">
              <a:buNone/>
              <a:defRPr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828800" indent="0">
              <a:buNone/>
              <a:defRPr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3C4B1725-4FE5-6D2C-8B82-7BFB35E4FF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solidFill>
                  <a:schemeClr val="bg1">
                    <a:lumMod val="9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A5C00B14-3E65-4EFF-8FCA-7823A69C2F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40025"/>
            <a:ext cx="5183188" cy="3684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914400" indent="0">
              <a:buNone/>
              <a:defRPr sz="1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71600" indent="0">
              <a:buNone/>
              <a:defRPr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828800" indent="0">
              <a:buNone/>
              <a:defRPr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D95E8CDC-8EB8-E7D9-9C18-E75603425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0C8585-1973-6440-A76B-8CEF9C91228D}" type="datetime1">
              <a:rPr lang="sv-SE" smtClean="0"/>
              <a:t>2023-05-05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7AD4F1F3-32DE-1636-EBC9-96639CDBF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B6F6B7A8-D227-0D9B-1BBB-18800B888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2F9A-8A7B-7148-AD5E-90F443F082C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97510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 - fä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74DB26-81CF-8E92-E88F-42092E731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5A065464-0BAF-E58A-F7AE-6D51737E76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12F9A-8A7B-7148-AD5E-90F443F082C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78AA7B19-2000-BD1A-8CC6-0F3742F99C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065114"/>
            <a:ext cx="5084762" cy="3624262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sv-SE" dirty="0"/>
              <a:t>Klicka här för att ändra text</a:t>
            </a:r>
          </a:p>
        </p:txBody>
      </p:sp>
      <p:sp>
        <p:nvSpPr>
          <p:cNvPr id="12" name="Platshållare för text 10">
            <a:extLst>
              <a:ext uri="{FF2B5EF4-FFF2-40B4-BE49-F238E27FC236}">
                <a16:creationId xmlns:a16="http://schemas.microsoft.com/office/drawing/2014/main" id="{26FAC204-9E2C-F86D-3577-5B4E9C7FBD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44901" y="2065114"/>
            <a:ext cx="5084762" cy="3624262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</a:lstStyle>
          <a:p>
            <a:pPr lvl="0"/>
            <a:r>
              <a:rPr lang="sv-SE" dirty="0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716426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6DD3EB9-C169-7719-8E2C-A8DC3FA199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SHL Gravity Compressed" panose="020B0A08040202060204" pitchFamily="34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FEED7F3-8368-853B-1C4E-84BCECF59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B1192-062C-A24B-B0EF-569BF8CEE567}" type="datetime1">
              <a:rPr lang="sv-SE" smtClean="0"/>
              <a:t>2023-05-05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6EA7104-A38A-067F-4E73-6D41461E1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02BE310-EEA0-7A5E-1ADB-A7CEBE2B4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2F9A-8A7B-7148-AD5E-90F443F082C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78883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6DD3EB9-C169-7719-8E2C-A8DC3FA199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SHL Gravity Compressed" panose="020B0A08040202060204" pitchFamily="34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FEED7F3-8368-853B-1C4E-84BCECF59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B1192-062C-A24B-B0EF-569BF8CEE567}" type="datetime1">
              <a:rPr lang="sv-SE" smtClean="0"/>
              <a:t>2023-05-05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6EA7104-A38A-067F-4E73-6D41461E1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02BE310-EEA0-7A5E-1ADB-A7CEBE2B4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2F9A-8A7B-7148-AD5E-90F443F082C9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B33021B3-D3DE-ED7C-42AD-84F684049F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2332038"/>
            <a:ext cx="4773613" cy="33829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8" name="Platshållare för bild 6">
            <a:extLst>
              <a:ext uri="{FF2B5EF4-FFF2-40B4-BE49-F238E27FC236}">
                <a16:creationId xmlns:a16="http://schemas.microsoft.com/office/drawing/2014/main" id="{F409A0BB-1ADC-65EA-D42C-477DD12CACB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66593" y="2332038"/>
            <a:ext cx="4773613" cy="33829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79088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FEED7F3-8368-853B-1C4E-84BCECF59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B1192-062C-A24B-B0EF-569BF8CEE567}" type="datetime1">
              <a:rPr lang="sv-SE" smtClean="0"/>
              <a:t>2023-05-05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6EA7104-A38A-067F-4E73-6D41461E1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02BE310-EEA0-7A5E-1ADB-A7CEBE2B4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2F9A-8A7B-7148-AD5E-90F443F082C9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B33021B3-D3DE-ED7C-42AD-84F684049F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55370" y="685800"/>
            <a:ext cx="4773613" cy="515493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8" name="Platshållare för bild 6">
            <a:extLst>
              <a:ext uri="{FF2B5EF4-FFF2-40B4-BE49-F238E27FC236}">
                <a16:creationId xmlns:a16="http://schemas.microsoft.com/office/drawing/2014/main" id="{F409A0BB-1ADC-65EA-D42C-477DD12CACB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83763" y="685800"/>
            <a:ext cx="4773613" cy="2457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6" name="Platshållare för bild 6">
            <a:extLst>
              <a:ext uri="{FF2B5EF4-FFF2-40B4-BE49-F238E27FC236}">
                <a16:creationId xmlns:a16="http://schemas.microsoft.com/office/drawing/2014/main" id="{38B7D719-2A3E-2D7D-72C6-B3DDA137389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83763" y="3268980"/>
            <a:ext cx="4773613" cy="256032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51191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65CD56D-4082-9A31-AC4B-F789DE06FF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14408" y="1322060"/>
            <a:ext cx="5883349" cy="1381125"/>
          </a:xfrm>
          <a:prstGeom prst="rect">
            <a:avLst/>
          </a:prstGeo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  <a:latin typeface="SHL Gravity Compressed" panose="020B0A08040202060204" pitchFamily="34" charset="77"/>
              </a:defRPr>
            </a:lvl1pPr>
          </a:lstStyle>
          <a:p>
            <a:r>
              <a:rPr lang="sv-SE" dirty="0"/>
              <a:t>AGENDA: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DE6C552-4367-43B5-8412-34A881E505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91309" y="2800816"/>
            <a:ext cx="5362353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Agendapunkt 1</a:t>
            </a:r>
          </a:p>
          <a:p>
            <a:r>
              <a:rPr lang="sv-SE" dirty="0"/>
              <a:t>Agendapunkt 2</a:t>
            </a:r>
          </a:p>
          <a:p>
            <a:r>
              <a:rPr lang="sv-SE" dirty="0"/>
              <a:t>Agendapunkt 3</a:t>
            </a:r>
          </a:p>
          <a:p>
            <a:r>
              <a:rPr lang="sv-SE" dirty="0"/>
              <a:t>Agendapunkt 4</a:t>
            </a:r>
          </a:p>
          <a:p>
            <a:r>
              <a:rPr lang="sv-SE" dirty="0"/>
              <a:t>Agendapunkt 5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C9917E47-9048-0484-B4AF-8D421377AD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D8DF65F-72AE-F145-953F-35507E0AFDD6}" type="datetime1">
              <a:rPr lang="sv-SE" smtClean="0"/>
              <a:t>2023-05-05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5E04FDA3-9EDE-FE25-AE69-4F9701EF3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AE75D4B8-93B2-527F-5D65-06CE1989D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412F9A-8A7B-7148-AD5E-90F443F082C9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77766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od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FEED7F3-8368-853B-1C4E-84BCECF59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B1192-062C-A24B-B0EF-569BF8CEE567}" type="datetime1">
              <a:rPr lang="sv-SE" smtClean="0"/>
              <a:t>2023-05-05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6EA7104-A38A-067F-4E73-6D41461E1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02BE310-EEA0-7A5E-1ADB-A7CEBE2B4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2F9A-8A7B-7148-AD5E-90F443F082C9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B33021B3-D3DE-ED7C-42AD-84F684049F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94760" y="0"/>
            <a:ext cx="52578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8" name="Platshållare för bild 6">
            <a:extLst>
              <a:ext uri="{FF2B5EF4-FFF2-40B4-BE49-F238E27FC236}">
                <a16:creationId xmlns:a16="http://schemas.microsoft.com/office/drawing/2014/main" id="{F409A0BB-1ADC-65EA-D42C-477DD12CACB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794759" cy="241173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6" name="Platshållare för bild 6">
            <a:extLst>
              <a:ext uri="{FF2B5EF4-FFF2-40B4-BE49-F238E27FC236}">
                <a16:creationId xmlns:a16="http://schemas.microsoft.com/office/drawing/2014/main" id="{38B7D719-2A3E-2D7D-72C6-B3DDA137389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2411730"/>
            <a:ext cx="3794759" cy="444627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2" name="Platshållare för bild 6">
            <a:extLst>
              <a:ext uri="{FF2B5EF4-FFF2-40B4-BE49-F238E27FC236}">
                <a16:creationId xmlns:a16="http://schemas.microsoft.com/office/drawing/2014/main" id="{0164AEAA-63A2-122E-0380-FF645420A8E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52560" y="0"/>
            <a:ext cx="3139440" cy="206883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9" name="Platshållare för bild 6">
            <a:extLst>
              <a:ext uri="{FF2B5EF4-FFF2-40B4-BE49-F238E27FC236}">
                <a16:creationId xmlns:a16="http://schemas.microsoft.com/office/drawing/2014/main" id="{4A4A23F1-458F-4BE9-4930-56CFCCC84BB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52560" y="2063115"/>
            <a:ext cx="3139440" cy="241173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0" name="Platshållare för bild 6">
            <a:extLst>
              <a:ext uri="{FF2B5EF4-FFF2-40B4-BE49-F238E27FC236}">
                <a16:creationId xmlns:a16="http://schemas.microsoft.com/office/drawing/2014/main" id="{B695192E-5A4C-5756-E0E3-BF4FCC4E42E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052560" y="4474845"/>
            <a:ext cx="3139440" cy="241744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752759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6DD3EB9-C169-7719-8E2C-A8DC3FA199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3140" y="1529391"/>
            <a:ext cx="10515600" cy="395525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3800">
                <a:latin typeface="SHL Gravity Compressed" panose="020B0A08040202060204" pitchFamily="34" charset="77"/>
              </a:defRPr>
            </a:lvl1pPr>
          </a:lstStyle>
          <a:p>
            <a:r>
              <a:rPr lang="sv-SE" dirty="0"/>
              <a:t>”INSPIRERANDE CITAT”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FEED7F3-8368-853B-1C4E-84BCECF59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B1192-062C-A24B-B0EF-569BF8CEE567}" type="datetime1">
              <a:rPr lang="sv-SE" smtClean="0"/>
              <a:t>2023-05-05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6EA7104-A38A-067F-4E73-6D41461E1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02BE310-EEA0-7A5E-1ADB-A7CEBE2B4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2F9A-8A7B-7148-AD5E-90F443F082C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517796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Platshållare för bild 14">
            <a:extLst>
              <a:ext uri="{FF2B5EF4-FFF2-40B4-BE49-F238E27FC236}">
                <a16:creationId xmlns:a16="http://schemas.microsoft.com/office/drawing/2014/main" id="{3DCF287D-2EE9-CC40-8AA1-2B57C9038F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064000" cy="3526154"/>
          </a:xfr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Placera bild här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E7168813-1A36-844F-9642-03CB6E05F24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064000" y="3526156"/>
            <a:ext cx="4064000" cy="3331844"/>
          </a:xfr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Placera bild här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19" name="Platshållare för bild 18">
            <a:extLst>
              <a:ext uri="{FF2B5EF4-FFF2-40B4-BE49-F238E27FC236}">
                <a16:creationId xmlns:a16="http://schemas.microsoft.com/office/drawing/2014/main" id="{25FE4A9E-6BAB-8D4D-8D22-894D4C78C09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28000" y="0"/>
            <a:ext cx="4064000" cy="3526154"/>
          </a:xfr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Placera bild här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21" name="Platshållare för text 20">
            <a:extLst>
              <a:ext uri="{FF2B5EF4-FFF2-40B4-BE49-F238E27FC236}">
                <a16:creationId xmlns:a16="http://schemas.microsoft.com/office/drawing/2014/main" id="{92CADE10-C317-D146-B5B2-0DD70D4EA9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434" y="3526157"/>
            <a:ext cx="3467100" cy="86487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>
                <a:latin typeface="SHL Gravity Compressed" panose="020B0A08040202060204" pitchFamily="34" charset="77"/>
              </a:defRPr>
            </a:lvl1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23" name="Platshållare för text 22">
            <a:extLst>
              <a:ext uri="{FF2B5EF4-FFF2-40B4-BE49-F238E27FC236}">
                <a16:creationId xmlns:a16="http://schemas.microsoft.com/office/drawing/2014/main" id="{68FBB4E1-DF10-7640-BBEB-D89A9BAA02E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4434" y="4391027"/>
            <a:ext cx="3467100" cy="2002156"/>
          </a:xfrm>
        </p:spPr>
        <p:txBody>
          <a:bodyPr anchor="ctr"/>
          <a:lstStyle>
            <a:lvl1pPr marL="0" indent="0" algn="ctr">
              <a:buNone/>
              <a:defRPr/>
            </a:lvl1pPr>
            <a:lvl2pPr marL="192024" indent="0" algn="ctr">
              <a:buNone/>
              <a:defRPr/>
            </a:lvl2pPr>
            <a:lvl3pPr marL="485204" indent="0" algn="ctr">
              <a:buNone/>
              <a:defRPr/>
            </a:lvl3pPr>
            <a:lvl4pPr marL="720090" indent="0" algn="ctr">
              <a:buNone/>
              <a:defRPr/>
            </a:lvl4pPr>
            <a:lvl5pPr marL="963548" indent="0" algn="ctr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8663047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2EFF7D4F-ED18-BCD3-78F8-4F46569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B291F1-CFAF-8448-A7AF-A7396FAA0A98}" type="datetime1">
              <a:rPr lang="sv-SE" smtClean="0"/>
              <a:t>2023-05-05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5F5B8AEE-5F44-B7D0-875D-7D9F143C8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C5A74E1-1623-7A1E-3329-965B2345D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2F9A-8A7B-7148-AD5E-90F443F082C9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D7D77741-1AD9-996E-61AC-02112CF30C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5409747 h 6858000"/>
              <a:gd name="connsiteX3" fmla="*/ 12014515 w 12192000"/>
              <a:gd name="connsiteY3" fmla="*/ 5368317 h 6858000"/>
              <a:gd name="connsiteX4" fmla="*/ 11639550 w 12192000"/>
              <a:gd name="connsiteY4" fmla="*/ 5334000 h 6858000"/>
              <a:gd name="connsiteX5" fmla="*/ 9788606 w 12192000"/>
              <a:gd name="connsiteY5" fmla="*/ 6850400 h 6858000"/>
              <a:gd name="connsiteX6" fmla="*/ 9788183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5409747"/>
                </a:lnTo>
                <a:lnTo>
                  <a:pt x="12014515" y="5368317"/>
                </a:lnTo>
                <a:cubicBezTo>
                  <a:pt x="11893398" y="5345816"/>
                  <a:pt x="11767994" y="5334000"/>
                  <a:pt x="11639550" y="5334000"/>
                </a:cubicBezTo>
                <a:cubicBezTo>
                  <a:pt x="10676219" y="5334000"/>
                  <a:pt x="9883885" y="5998661"/>
                  <a:pt x="9788606" y="6850400"/>
                </a:cubicBezTo>
                <a:lnTo>
                  <a:pt x="978818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604617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2EFF7D4F-ED18-BCD3-78F8-4F46569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B291F1-CFAF-8448-A7AF-A7396FAA0A98}" type="datetime1">
              <a:rPr lang="sv-SE" smtClean="0"/>
              <a:t>2023-05-05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5F5B8AEE-5F44-B7D0-875D-7D9F143C8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C5A74E1-1623-7A1E-3329-965B2345D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2F9A-8A7B-7148-AD5E-90F443F082C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431256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dsli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2EFF7D4F-ED18-BCD3-78F8-4F46569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B291F1-CFAF-8448-A7AF-A7396FAA0A98}" type="datetime1">
              <a:rPr lang="sv-SE" smtClean="0"/>
              <a:t>2023-05-05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5F5B8AEE-5F44-B7D0-875D-7D9F143C8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C5A74E1-1623-7A1E-3329-965B2345D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2F9A-8A7B-7148-AD5E-90F443F082C9}" type="slidenum">
              <a:rPr lang="sv-SE" smtClean="0"/>
              <a:t>‹#›</a:t>
            </a:fld>
            <a:endParaRPr lang="sv-SE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4AD135AB-AE72-031C-4C89-E82675DFAD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7129783" flipV="1">
            <a:off x="2705304" y="-1891366"/>
            <a:ext cx="7313167" cy="926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2353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4FAC364-38FD-E9C2-7E93-125A440A5E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SHL Gravity Compressed" panose="020B0A08040202060204" pitchFamily="34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56A08A1-A849-F1C0-AF78-44D823C77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6BC5EBA-824F-7CD3-5CAD-1BD00C04AE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D008DA9-35A1-DAF0-84AD-D066B8931F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54E6E1-4B29-454F-AFA7-8D27012A561D}" type="datetime1">
              <a:rPr lang="sv-SE" smtClean="0"/>
              <a:t>2023-05-05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DB8B79F-676C-A2A9-421E-8C5E8AD2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E679891E-389D-ADFE-000A-A8DE5271E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2F9A-8A7B-7148-AD5E-90F443F082C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655433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90D93F72-BDB5-8A82-5495-8A7691543D1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36887" y="392463"/>
            <a:ext cx="3455142" cy="3455142"/>
          </a:xfrm>
          <a:prstGeom prst="ellipse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12" name="Platshållare för bild 10">
            <a:extLst>
              <a:ext uri="{FF2B5EF4-FFF2-40B4-BE49-F238E27FC236}">
                <a16:creationId xmlns:a16="http://schemas.microsoft.com/office/drawing/2014/main" id="{48E42D32-B5ED-1951-4394-16A5B4C55B7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60155" y="107744"/>
            <a:ext cx="3455142" cy="3455142"/>
          </a:xfrm>
          <a:prstGeom prst="ellipse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13" name="Platshållare för bild 10">
            <a:extLst>
              <a:ext uri="{FF2B5EF4-FFF2-40B4-BE49-F238E27FC236}">
                <a16:creationId xmlns:a16="http://schemas.microsoft.com/office/drawing/2014/main" id="{ABFE1286-C0A3-46A8-A6E1-5FAB955C27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52086" y="2530020"/>
            <a:ext cx="3455142" cy="3455142"/>
          </a:xfrm>
          <a:prstGeom prst="ellipse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14" name="Platshållare för bild 10">
            <a:extLst>
              <a:ext uri="{FF2B5EF4-FFF2-40B4-BE49-F238E27FC236}">
                <a16:creationId xmlns:a16="http://schemas.microsoft.com/office/drawing/2014/main" id="{D487FEFD-CB79-AB72-C59B-3E45A6761C6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40858" y="3295114"/>
            <a:ext cx="3455142" cy="3455142"/>
          </a:xfrm>
          <a:prstGeom prst="ellipse">
            <a:avLst/>
          </a:prstGeo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187538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7FADB36-837F-D24C-753C-73830702FC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SHL Gravity Compressed" panose="020B0A08040202060204" pitchFamily="34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238CE789-B541-5B4B-40AF-4C1971F720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95E72B3-4899-3456-874E-1CD51FDAD6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A8D0EA0-3CE7-30E2-08B0-65D0694DB4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20CCAB-4A80-E44E-B3C4-E124BD76D8FC}" type="datetime1">
              <a:rPr lang="sv-SE" smtClean="0"/>
              <a:t>2023-05-05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D4D4D13-DFBA-83B9-7DE2-8B516E743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35331CB-FEDA-CF8F-AE81-E3F9756B2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2F9A-8A7B-7148-AD5E-90F443F082C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51582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natthimmel&#10;&#10;Automatiskt genererad beskrivning">
            <a:extLst>
              <a:ext uri="{FF2B5EF4-FFF2-40B4-BE49-F238E27FC236}">
                <a16:creationId xmlns:a16="http://schemas.microsoft.com/office/drawing/2014/main" id="{A11EFE7D-634A-20CD-F9D3-88094EEA76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E65CD56D-4082-9A31-AC4B-F789DE06FF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>
                    <a:lumMod val="95000"/>
                  </a:schemeClr>
                </a:solidFill>
                <a:latin typeface="SHL Gravity Compressed" panose="020B0A08040202060204" pitchFamily="34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DE6C552-4367-43B5-8412-34A881E505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9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C9917E47-9048-0484-B4AF-8D421377AD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CD8DF65F-72AE-F145-953F-35507E0AFDD6}" type="datetime1">
              <a:rPr lang="sv-SE" smtClean="0"/>
              <a:pPr/>
              <a:t>2023-05-05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5E04FDA3-9EDE-FE25-AE69-4F9701EF3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AE75D4B8-93B2-527F-5D65-06CE1989D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76412F9A-8A7B-7148-AD5E-90F443F082C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0" name="Bildobjekt 9" descr="En bild som visar text, clipart&#10;&#10;Automatiskt genererad beskrivning">
            <a:extLst>
              <a:ext uri="{FF2B5EF4-FFF2-40B4-BE49-F238E27FC236}">
                <a16:creationId xmlns:a16="http://schemas.microsoft.com/office/drawing/2014/main" id="{DD9994AF-D39F-5146-7004-7F4BB73EBE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7685" y="6179820"/>
            <a:ext cx="1359072" cy="50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930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2EFF7D4F-ED18-BCD3-78F8-4F46569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B291F1-CFAF-8448-A7AF-A7396FAA0A98}" type="datetime1">
              <a:rPr lang="sv-SE" smtClean="0"/>
              <a:t>2023-05-05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5F5B8AEE-5F44-B7D0-875D-7D9F143C8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C5A74E1-1623-7A1E-3329-965B2345D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2F9A-8A7B-7148-AD5E-90F443F082C9}" type="slidenum">
              <a:rPr lang="sv-SE" smtClean="0"/>
              <a:t>‹#›</a:t>
            </a:fld>
            <a:endParaRPr lang="sv-SE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B00E52AC-91EF-6848-8B4B-981338196F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14408" y="473921"/>
            <a:ext cx="5883349" cy="1381125"/>
          </a:xfrm>
          <a:prstGeom prst="rect">
            <a:avLst/>
          </a:prstGeo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  <a:latin typeface="SHL Gravity Compressed" panose="020B0A08040202060204" pitchFamily="34" charset="77"/>
              </a:defRPr>
            </a:lvl1pPr>
          </a:lstStyle>
          <a:p>
            <a:r>
              <a:rPr lang="sv-SE" dirty="0"/>
              <a:t>AGENDA:</a:t>
            </a:r>
          </a:p>
        </p:txBody>
      </p:sp>
    </p:spTree>
    <p:extLst>
      <p:ext uri="{BB962C8B-B14F-4D97-AF65-F5344CB8AC3E}">
        <p14:creationId xmlns:p14="http://schemas.microsoft.com/office/powerpoint/2010/main" val="38276027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A464880F-4512-1CA3-DD8F-6B1B9FEFC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320-A33C-7644-99F3-1CDDCB289FDA}" type="datetimeFigureOut">
              <a:rPr lang="sv-SE" smtClean="0"/>
              <a:t>2023-05-05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032BBAC4-BA43-13B3-0EE1-9CDCAD5FC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7095B14-AA05-64C9-28F4-DCBD5D8DE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793BF-B3B8-B345-A711-221DC52F4AB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0016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objekt 14" descr="En bild som visar byggnad, ishockey, tävling, skidåkning&#10;&#10;Automatiskt genererad beskrivning">
            <a:extLst>
              <a:ext uri="{FF2B5EF4-FFF2-40B4-BE49-F238E27FC236}">
                <a16:creationId xmlns:a16="http://schemas.microsoft.com/office/drawing/2014/main" id="{04A85EA5-43BA-289B-36AC-CAA7CBE2AF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2191999" cy="6858001"/>
          </a:xfrm>
          <a:prstGeom prst="rect">
            <a:avLst/>
          </a:prstGeom>
        </p:spPr>
      </p:pic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2EFF7D4F-ED18-BCD3-78F8-4F46569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B291F1-CFAF-8448-A7AF-A7396FAA0A98}" type="datetime1">
              <a:rPr lang="sv-SE" smtClean="0"/>
              <a:t>2023-05-05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5F5B8AEE-5F44-B7D0-875D-7D9F143C8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C5A74E1-1623-7A1E-3329-965B2345D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2F9A-8A7B-7148-AD5E-90F443F082C9}" type="slidenum">
              <a:rPr lang="sv-SE" smtClean="0"/>
              <a:t>‹#›</a:t>
            </a:fld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7BBA48AC-8371-C349-0092-002DB42EB1DC}"/>
              </a:ext>
            </a:extLst>
          </p:cNvPr>
          <p:cNvSpPr/>
          <p:nvPr userDrawn="1"/>
        </p:nvSpPr>
        <p:spPr>
          <a:xfrm>
            <a:off x="-2" y="-1"/>
            <a:ext cx="12192000" cy="6858000"/>
          </a:xfrm>
          <a:prstGeom prst="rect">
            <a:avLst/>
          </a:prstGeom>
          <a:solidFill>
            <a:schemeClr val="tx1">
              <a:alpha val="9484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1" descr="En bild som visar natt, mörk, föremål utomhus, natthimmel&#10;&#10;Automatiskt genererad beskrivning">
            <a:extLst>
              <a:ext uri="{FF2B5EF4-FFF2-40B4-BE49-F238E27FC236}">
                <a16:creationId xmlns:a16="http://schemas.microsoft.com/office/drawing/2014/main" id="{061D5CE3-B8EA-8E55-4DCB-2E4E5F0C7A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10" name="Rubrik 1">
            <a:extLst>
              <a:ext uri="{FF2B5EF4-FFF2-40B4-BE49-F238E27FC236}">
                <a16:creationId xmlns:a16="http://schemas.microsoft.com/office/drawing/2014/main" id="{17B058F1-42CE-3ECC-D55D-9C8224DD2E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58191" y="2176866"/>
            <a:ext cx="8675618" cy="2504267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8000">
                <a:solidFill>
                  <a:schemeClr val="bg1"/>
                </a:solidFill>
                <a:latin typeface="SHL Gravity Compressed" panose="020B0A08040202060204" pitchFamily="34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pic>
        <p:nvPicPr>
          <p:cNvPr id="13" name="Bildobjekt 12" descr="En bild som visar text, clipart&#10;&#10;Automatiskt genererad beskrivning">
            <a:extLst>
              <a:ext uri="{FF2B5EF4-FFF2-40B4-BE49-F238E27FC236}">
                <a16:creationId xmlns:a16="http://schemas.microsoft.com/office/drawing/2014/main" id="{F6F080AF-CF86-FBA5-8951-63B771E5DEB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7685" y="6179820"/>
            <a:ext cx="1359072" cy="50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86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 to hea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7BBA48AC-8371-C349-0092-002DB42EB1DC}"/>
              </a:ext>
            </a:extLst>
          </p:cNvPr>
          <p:cNvSpPr/>
          <p:nvPr userDrawn="1"/>
        </p:nvSpPr>
        <p:spPr>
          <a:xfrm>
            <a:off x="-2" y="-1"/>
            <a:ext cx="12192000" cy="6858000"/>
          </a:xfrm>
          <a:prstGeom prst="rect">
            <a:avLst/>
          </a:prstGeom>
          <a:solidFill>
            <a:schemeClr val="tx1">
              <a:alpha val="9484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1" descr="En bild som visar natt, mörk, föremål utomhus, natthimmel&#10;&#10;Automatiskt genererad beskrivning">
            <a:extLst>
              <a:ext uri="{FF2B5EF4-FFF2-40B4-BE49-F238E27FC236}">
                <a16:creationId xmlns:a16="http://schemas.microsoft.com/office/drawing/2014/main" id="{061D5CE3-B8EA-8E55-4DCB-2E4E5F0C7A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10" name="Rubrik 1">
            <a:extLst>
              <a:ext uri="{FF2B5EF4-FFF2-40B4-BE49-F238E27FC236}">
                <a16:creationId xmlns:a16="http://schemas.microsoft.com/office/drawing/2014/main" id="{17B058F1-42CE-3ECC-D55D-9C8224DD2E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481151" y="-163285"/>
            <a:ext cx="13154302" cy="718457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13000">
                <a:solidFill>
                  <a:schemeClr val="bg1"/>
                </a:solidFill>
                <a:latin typeface="SHL Gravity Compressed" panose="020B0A08040202060204" pitchFamily="34" charset="77"/>
              </a:defRPr>
            </a:lvl1pPr>
          </a:lstStyle>
          <a:p>
            <a:r>
              <a:rPr lang="sv-SE" dirty="0"/>
              <a:t>IPSUMLOREM IPSUMLOREM IPSUMLOREM IPSUMLOREM IPSUMLOREM IPSUMLOREM IPSUMLOREM IPSUMLOREM</a:t>
            </a:r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2EFF7D4F-ED18-BCD3-78F8-4F46569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B291F1-CFAF-8448-A7AF-A7396FAA0A98}" type="datetime1">
              <a:rPr lang="sv-SE" smtClean="0"/>
              <a:t>2023-05-05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5F5B8AEE-5F44-B7D0-875D-7D9F143C8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C5A74E1-1623-7A1E-3329-965B2345D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2F9A-8A7B-7148-AD5E-90F443F082C9}" type="slidenum">
              <a:rPr lang="sv-SE" smtClean="0"/>
              <a:t>‹#›</a:t>
            </a:fld>
            <a:endParaRPr lang="sv-SE"/>
          </a:p>
        </p:txBody>
      </p:sp>
      <p:pic>
        <p:nvPicPr>
          <p:cNvPr id="13" name="Bildobjekt 12" descr="En bild som visar text, clipart&#10;&#10;Automatiskt genererad beskrivning">
            <a:extLst>
              <a:ext uri="{FF2B5EF4-FFF2-40B4-BE49-F238E27FC236}">
                <a16:creationId xmlns:a16="http://schemas.microsoft.com/office/drawing/2014/main" id="{F6F080AF-CF86-FBA5-8951-63B771E5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7685" y="6179820"/>
            <a:ext cx="1359072" cy="50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36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1121FCE4-85C9-E854-9136-33095F2D71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58756" y="-790203"/>
            <a:ext cx="6783976" cy="8438406"/>
          </a:xfrm>
          <a:prstGeom prst="ellipse">
            <a:avLst/>
          </a:prstGeom>
          <a:ln w="1270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B7FADB36-837F-D24C-753C-73830702FC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213519"/>
            <a:ext cx="4657901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SHL Gravity Compressed" panose="020B0A08040202060204" pitchFamily="34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95E72B3-4899-3456-874E-1CD51FDAD6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A8D0EA0-3CE7-30E2-08B0-65D0694DB4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7D583A-B3B9-D842-85A5-6EC0D31440D3}" type="datetime1">
              <a:rPr lang="sv-SE" smtClean="0"/>
              <a:t>2023-05-05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D4D4D13-DFBA-83B9-7DE2-8B516E743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35331CB-FEDA-CF8F-AE81-E3F9756B2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2F9A-8A7B-7148-AD5E-90F443F082C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6968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7FADB36-837F-D24C-753C-73830702FC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213519"/>
            <a:ext cx="4657901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SHL Gravity Compressed" panose="020B0A08040202060204" pitchFamily="34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95E72B3-4899-3456-874E-1CD51FDAD6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A8D0EA0-3CE7-30E2-08B0-65D0694DB4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7D583A-B3B9-D842-85A5-6EC0D31440D3}" type="datetime1">
              <a:rPr lang="sv-SE" smtClean="0"/>
              <a:t>2023-05-05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D4D4D13-DFBA-83B9-7DE2-8B516E743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35331CB-FEDA-CF8F-AE81-E3F9756B2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2F9A-8A7B-7148-AD5E-90F443F082C9}" type="slidenum">
              <a:rPr lang="sv-SE" smtClean="0"/>
              <a:t>‹#›</a:t>
            </a:fld>
            <a:endParaRPr lang="sv-SE"/>
          </a:p>
        </p:txBody>
      </p:sp>
      <p:sp>
        <p:nvSpPr>
          <p:cNvPr id="15" name="Platshållare för bild 14">
            <a:extLst>
              <a:ext uri="{FF2B5EF4-FFF2-40B4-BE49-F238E27FC236}">
                <a16:creationId xmlns:a16="http://schemas.microsoft.com/office/drawing/2014/main" id="{CB6C959A-110E-D377-B4E3-71F575857C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94313" y="0"/>
            <a:ext cx="5497687" cy="6858000"/>
          </a:xfrm>
          <a:custGeom>
            <a:avLst/>
            <a:gdLst>
              <a:gd name="connsiteX0" fmla="*/ 0 w 5497687"/>
              <a:gd name="connsiteY0" fmla="*/ 0 h 6858000"/>
              <a:gd name="connsiteX1" fmla="*/ 5497687 w 5497687"/>
              <a:gd name="connsiteY1" fmla="*/ 0 h 6858000"/>
              <a:gd name="connsiteX2" fmla="*/ 5497687 w 5497687"/>
              <a:gd name="connsiteY2" fmla="*/ 5151914 h 6858000"/>
              <a:gd name="connsiteX3" fmla="*/ 5386647 w 5497687"/>
              <a:gd name="connsiteY3" fmla="*/ 5155838 h 6858000"/>
              <a:gd name="connsiteX4" fmla="*/ 3146141 w 5497687"/>
              <a:gd name="connsiteY4" fmla="*/ 6724083 h 6858000"/>
              <a:gd name="connsiteX5" fmla="*/ 3136479 w 5497687"/>
              <a:gd name="connsiteY5" fmla="*/ 6858000 h 6858000"/>
              <a:gd name="connsiteX6" fmla="*/ 0 w 54976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97687" h="6858000">
                <a:moveTo>
                  <a:pt x="0" y="0"/>
                </a:moveTo>
                <a:lnTo>
                  <a:pt x="5497687" y="0"/>
                </a:lnTo>
                <a:lnTo>
                  <a:pt x="5497687" y="5151914"/>
                </a:lnTo>
                <a:lnTo>
                  <a:pt x="5386647" y="5155838"/>
                </a:lnTo>
                <a:cubicBezTo>
                  <a:pt x="4205292" y="5239814"/>
                  <a:pt x="3266114" y="5897192"/>
                  <a:pt x="3146141" y="6724083"/>
                </a:cubicBezTo>
                <a:lnTo>
                  <a:pt x="313647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34873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7FADB36-837F-D24C-753C-73830702FC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213519"/>
            <a:ext cx="4657901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SHL Gravity Compressed" panose="020B0A08040202060204" pitchFamily="34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95E72B3-4899-3456-874E-1CD51FDAD6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A8D0EA0-3CE7-30E2-08B0-65D0694DB4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7D583A-B3B9-D842-85A5-6EC0D31440D3}" type="datetime1">
              <a:rPr lang="sv-SE" smtClean="0"/>
              <a:t>2023-05-05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D4D4D13-DFBA-83B9-7DE2-8B516E743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35331CB-FEDA-CF8F-AE81-E3F9756B2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2F9A-8A7B-7148-AD5E-90F443F082C9}" type="slidenum">
              <a:rPr lang="sv-SE" smtClean="0"/>
              <a:t>‹#›</a:t>
            </a:fld>
            <a:endParaRPr lang="sv-SE"/>
          </a:p>
        </p:txBody>
      </p:sp>
      <p:sp>
        <p:nvSpPr>
          <p:cNvPr id="21" name="Platshållare för bild 20">
            <a:extLst>
              <a:ext uri="{FF2B5EF4-FFF2-40B4-BE49-F238E27FC236}">
                <a16:creationId xmlns:a16="http://schemas.microsoft.com/office/drawing/2014/main" id="{DFC3CA11-260D-491B-5C39-E4DC10C9632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81897" y="0"/>
            <a:ext cx="5865541" cy="6858000"/>
          </a:xfrm>
          <a:prstGeom prst="flowChartInputOutput">
            <a:avLst/>
          </a:prstGeo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6523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tpla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6F73B886-8D5B-1202-8957-90E02E0DCA30}"/>
              </a:ext>
            </a:extLst>
          </p:cNvPr>
          <p:cNvSpPr/>
          <p:nvPr userDrawn="1"/>
        </p:nvSpPr>
        <p:spPr>
          <a:xfrm>
            <a:off x="6694313" y="441261"/>
            <a:ext cx="4988312" cy="5447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B7FADB36-837F-D24C-753C-73830702FC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218661"/>
            <a:ext cx="4657901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SHL Gravity Compressed" panose="020B0A08040202060204" pitchFamily="34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95E72B3-4899-3456-874E-1CD51FDAD6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77279"/>
            <a:ext cx="439013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A8D0EA0-3CE7-30E2-08B0-65D0694DB4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7D583A-B3B9-D842-85A5-6EC0D31440D3}" type="datetime1">
              <a:rPr lang="sv-SE" smtClean="0"/>
              <a:t>2023-05-05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D4D4D13-DFBA-83B9-7DE2-8B516E743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35331CB-FEDA-CF8F-AE81-E3F9756B2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2F9A-8A7B-7148-AD5E-90F443F082C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87561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utomhus, dag&#10;&#10;Automatiskt genererad beskrivning">
            <a:extLst>
              <a:ext uri="{FF2B5EF4-FFF2-40B4-BE49-F238E27FC236}">
                <a16:creationId xmlns:a16="http://schemas.microsoft.com/office/drawing/2014/main" id="{DC143E78-CEEA-2B37-8F7C-731EC3A2C1F3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FA20AFA-10F9-EE5F-0F6A-BC5E62B9E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3AD9F86-574F-03CF-ACAB-AA641E7DEC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56350"/>
            <a:ext cx="6787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76412F9A-8A7B-7148-AD5E-90F443F082C9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9" name="Bildobjekt 8" descr="En bild som visar text, inomhus, bärbar dator, mörk&#10;&#10;Automatiskt genererad beskrivning">
            <a:extLst>
              <a:ext uri="{FF2B5EF4-FFF2-40B4-BE49-F238E27FC236}">
                <a16:creationId xmlns:a16="http://schemas.microsoft.com/office/drawing/2014/main" id="{F33EACDA-9746-5DE8-A29D-386FE21B4FDA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7752" y="6183709"/>
            <a:ext cx="1359074" cy="509323"/>
          </a:xfrm>
          <a:prstGeom prst="rect">
            <a:avLst/>
          </a:prstGeom>
        </p:spPr>
      </p:pic>
      <p:sp>
        <p:nvSpPr>
          <p:cNvPr id="10" name="Platshållare för rubrik 9">
            <a:extLst>
              <a:ext uri="{FF2B5EF4-FFF2-40B4-BE49-F238E27FC236}">
                <a16:creationId xmlns:a16="http://schemas.microsoft.com/office/drawing/2014/main" id="{03BE1DD1-C4A4-0C2D-88FB-68D15CD17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</a:t>
            </a:r>
            <a:r>
              <a:rPr lang="sv-SE" dirty="0" err="1"/>
              <a:t>RUBRIKaFORMAT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70119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90" r:id="rId3"/>
    <p:sldLayoutId id="2147483681" r:id="rId4"/>
    <p:sldLayoutId id="2147483684" r:id="rId5"/>
    <p:sldLayoutId id="2147483660" r:id="rId6"/>
    <p:sldLayoutId id="2147483686" r:id="rId7"/>
    <p:sldLayoutId id="2147483685" r:id="rId8"/>
    <p:sldLayoutId id="2147483683" r:id="rId9"/>
    <p:sldLayoutId id="2147483680" r:id="rId10"/>
    <p:sldLayoutId id="2147483649" r:id="rId11"/>
    <p:sldLayoutId id="2147483650" r:id="rId12"/>
    <p:sldLayoutId id="2147483651" r:id="rId13"/>
    <p:sldLayoutId id="2147483687" r:id="rId14"/>
    <p:sldLayoutId id="2147483653" r:id="rId15"/>
    <p:sldLayoutId id="2147483693" r:id="rId16"/>
    <p:sldLayoutId id="2147483654" r:id="rId17"/>
    <p:sldLayoutId id="2147483694" r:id="rId18"/>
    <p:sldLayoutId id="2147483695" r:id="rId19"/>
    <p:sldLayoutId id="2147483696" r:id="rId20"/>
    <p:sldLayoutId id="2147483662" r:id="rId21"/>
    <p:sldLayoutId id="2147483679" r:id="rId22"/>
    <p:sldLayoutId id="2147483691" r:id="rId23"/>
    <p:sldLayoutId id="2147483688" r:id="rId24"/>
    <p:sldLayoutId id="2147483655" r:id="rId25"/>
    <p:sldLayoutId id="2147483656" r:id="rId26"/>
    <p:sldLayoutId id="2147483692" r:id="rId27"/>
    <p:sldLayoutId id="2147483657" r:id="rId28"/>
    <p:sldLayoutId id="2147483664" r:id="rId29"/>
    <p:sldLayoutId id="2147483697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HL Gravity Compressed" panose="020B0A0804020206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customXml" Target="../ink/ink2.xml"/><Relationship Id="rId10" Type="http://schemas.openxmlformats.org/officeDocument/2006/relationships/customXml" Target="../ink/ink6.xml"/><Relationship Id="rId4" Type="http://schemas.openxmlformats.org/officeDocument/2006/relationships/image" Target="../media/image11.png"/><Relationship Id="rId9" Type="http://schemas.openxmlformats.org/officeDocument/2006/relationships/customXml" Target="../ink/ink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tshållare för bild 8">
            <a:extLst>
              <a:ext uri="{FF2B5EF4-FFF2-40B4-BE49-F238E27FC236}">
                <a16:creationId xmlns:a16="http://schemas.microsoft.com/office/drawing/2014/main" id="{5BE5283B-CAF4-BF41-6F71-27D144635AB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535" b="-14043"/>
          <a:stretch/>
        </p:blipFill>
        <p:spPr>
          <a:xfrm>
            <a:off x="-1500009" y="-968053"/>
            <a:ext cx="6612642" cy="8794106"/>
          </a:xfrm>
          <a:ln w="85725">
            <a:solidFill>
              <a:schemeClr val="bg1"/>
            </a:solidFill>
          </a:ln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4AC6D11-D267-50B2-C139-B152EF14E4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97526" y="668984"/>
            <a:ext cx="6194474" cy="4367249"/>
          </a:xfrm>
        </p:spPr>
        <p:txBody>
          <a:bodyPr>
            <a:noAutofit/>
          </a:bodyPr>
          <a:lstStyle/>
          <a:p>
            <a:r>
              <a:rPr lang="sv-SE" sz="6000" dirty="0"/>
              <a:t>Svensk ishockeys medicinska förening 5/5</a:t>
            </a:r>
          </a:p>
          <a:p>
            <a:endParaRPr lang="sv-S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500" dirty="0">
                <a:solidFill>
                  <a:schemeClr val="tx1"/>
                </a:solidFill>
              </a:rPr>
              <a:t>Spelarutveckling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500" dirty="0">
                <a:solidFill>
                  <a:schemeClr val="tx1"/>
                </a:solidFill>
              </a:rPr>
              <a:t>Statistik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500" dirty="0">
                <a:solidFill>
                  <a:schemeClr val="tx1"/>
                </a:solidFill>
              </a:rPr>
              <a:t>Spelarnas säkerhet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500" dirty="0">
                <a:solidFill>
                  <a:schemeClr val="tx1"/>
                </a:solidFill>
              </a:rPr>
              <a:t>Allmänt SHL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500" dirty="0"/>
              <a:t>Övrigt</a:t>
            </a:r>
            <a:endParaRPr lang="sv-SE" sz="2500" dirty="0">
              <a:solidFill>
                <a:schemeClr val="tx1"/>
              </a:solidFill>
            </a:endParaRPr>
          </a:p>
          <a:p>
            <a:endParaRPr lang="sv-SE" sz="6000" dirty="0"/>
          </a:p>
        </p:txBody>
      </p:sp>
    </p:spTree>
    <p:extLst>
      <p:ext uri="{BB962C8B-B14F-4D97-AF65-F5344CB8AC3E}">
        <p14:creationId xmlns:p14="http://schemas.microsoft.com/office/powerpoint/2010/main" val="2416324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0C839653-47ED-7745-99D5-9E1E7AD63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793BF-B3B8-B345-A711-221DC52F4ABE}" type="slidenum">
              <a:rPr lang="sv-SE" smtClean="0"/>
              <a:t>10</a:t>
            </a:fld>
            <a:endParaRPr lang="sv-SE"/>
          </a:p>
        </p:txBody>
      </p:sp>
      <p:pic>
        <p:nvPicPr>
          <p:cNvPr id="1027" name="Picture 3" descr="page1image18716688">
            <a:extLst>
              <a:ext uri="{FF2B5EF4-FFF2-40B4-BE49-F238E27FC236}">
                <a16:creationId xmlns:a16="http://schemas.microsoft.com/office/drawing/2014/main" id="{A148F851-A6E6-906F-6840-26058D270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365" y="2062973"/>
            <a:ext cx="2681207" cy="268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4233D275-A65B-34B1-D431-FD7BE3F963A9}"/>
              </a:ext>
            </a:extLst>
          </p:cNvPr>
          <p:cNvSpPr txBox="1"/>
          <p:nvPr/>
        </p:nvSpPr>
        <p:spPr>
          <a:xfrm>
            <a:off x="1518833" y="3067417"/>
            <a:ext cx="821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765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D458BE58-59B7-791C-9A3C-8BA327B6AB9A}"/>
              </a:ext>
            </a:extLst>
          </p:cNvPr>
          <p:cNvSpPr txBox="1"/>
          <p:nvPr/>
        </p:nvSpPr>
        <p:spPr>
          <a:xfrm>
            <a:off x="2604045" y="3772910"/>
            <a:ext cx="821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658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488CCC6C-FB90-0254-0921-C044D46D99F5}"/>
              </a:ext>
            </a:extLst>
          </p:cNvPr>
          <p:cNvSpPr txBox="1"/>
          <p:nvPr/>
        </p:nvSpPr>
        <p:spPr>
          <a:xfrm>
            <a:off x="2774858" y="2660587"/>
            <a:ext cx="821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460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14B84C06-D0E8-EF44-AEAC-6E93CFAA04C8}"/>
              </a:ext>
            </a:extLst>
          </p:cNvPr>
          <p:cNvSpPr txBox="1"/>
          <p:nvPr/>
        </p:nvSpPr>
        <p:spPr>
          <a:xfrm>
            <a:off x="2340243" y="1705742"/>
            <a:ext cx="449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24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B584FD7A-9775-1618-6FF7-B3EED03C657D}"/>
              </a:ext>
            </a:extLst>
          </p:cNvPr>
          <p:cNvSpPr txBox="1"/>
          <p:nvPr/>
        </p:nvSpPr>
        <p:spPr>
          <a:xfrm>
            <a:off x="957022" y="4930979"/>
            <a:ext cx="8524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SDHL</a:t>
            </a:r>
          </a:p>
        </p:txBody>
      </p:sp>
      <p:sp>
        <p:nvSpPr>
          <p:cNvPr id="11" name="Rektangel med rundade hörn 10">
            <a:extLst>
              <a:ext uri="{FF2B5EF4-FFF2-40B4-BE49-F238E27FC236}">
                <a16:creationId xmlns:a16="http://schemas.microsoft.com/office/drawing/2014/main" id="{18A2ACA5-4ABD-A82F-BE52-51CB7C8A7669}"/>
              </a:ext>
            </a:extLst>
          </p:cNvPr>
          <p:cNvSpPr/>
          <p:nvPr/>
        </p:nvSpPr>
        <p:spPr>
          <a:xfrm>
            <a:off x="678712" y="4977584"/>
            <a:ext cx="313180" cy="245345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med rundade hörn 11">
            <a:extLst>
              <a:ext uri="{FF2B5EF4-FFF2-40B4-BE49-F238E27FC236}">
                <a16:creationId xmlns:a16="http://schemas.microsoft.com/office/drawing/2014/main" id="{D5BF003E-1E9E-DF79-D1B1-2DC0742B0F4F}"/>
              </a:ext>
            </a:extLst>
          </p:cNvPr>
          <p:cNvSpPr/>
          <p:nvPr/>
        </p:nvSpPr>
        <p:spPr>
          <a:xfrm>
            <a:off x="1886258" y="4977584"/>
            <a:ext cx="268006" cy="245345"/>
          </a:xfrm>
          <a:prstGeom prst="roundRect">
            <a:avLst/>
          </a:prstGeom>
          <a:solidFill>
            <a:srgbClr val="E688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63344A48-CBA2-FE3F-5CAE-A482DC0CBAB4}"/>
              </a:ext>
            </a:extLst>
          </p:cNvPr>
          <p:cNvSpPr txBox="1"/>
          <p:nvPr/>
        </p:nvSpPr>
        <p:spPr>
          <a:xfrm>
            <a:off x="2181386" y="4915590"/>
            <a:ext cx="1139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Juniorer</a:t>
            </a:r>
          </a:p>
        </p:txBody>
      </p:sp>
      <p:sp>
        <p:nvSpPr>
          <p:cNvPr id="14" name="Rektangel med rundade hörn 13">
            <a:extLst>
              <a:ext uri="{FF2B5EF4-FFF2-40B4-BE49-F238E27FC236}">
                <a16:creationId xmlns:a16="http://schemas.microsoft.com/office/drawing/2014/main" id="{15DFB323-2979-FDCC-3285-8B8EDDF44C27}"/>
              </a:ext>
            </a:extLst>
          </p:cNvPr>
          <p:cNvSpPr/>
          <p:nvPr/>
        </p:nvSpPr>
        <p:spPr>
          <a:xfrm>
            <a:off x="3185564" y="4962329"/>
            <a:ext cx="333214" cy="263337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82A31FA2-39FC-EE95-92F6-5BD41CD4A0BA}"/>
              </a:ext>
            </a:extLst>
          </p:cNvPr>
          <p:cNvSpPr txBox="1"/>
          <p:nvPr/>
        </p:nvSpPr>
        <p:spPr>
          <a:xfrm>
            <a:off x="3536542" y="4915590"/>
            <a:ext cx="681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SHL</a:t>
            </a:r>
          </a:p>
        </p:txBody>
      </p:sp>
      <p:sp>
        <p:nvSpPr>
          <p:cNvPr id="19" name="Rektangel med rundade hörn 18">
            <a:extLst>
              <a:ext uri="{FF2B5EF4-FFF2-40B4-BE49-F238E27FC236}">
                <a16:creationId xmlns:a16="http://schemas.microsoft.com/office/drawing/2014/main" id="{C81C09E7-3A8D-34EC-B8FC-BB4F27DADAC7}"/>
              </a:ext>
            </a:extLst>
          </p:cNvPr>
          <p:cNvSpPr/>
          <p:nvPr/>
        </p:nvSpPr>
        <p:spPr>
          <a:xfrm>
            <a:off x="4218467" y="4977584"/>
            <a:ext cx="289932" cy="265965"/>
          </a:xfrm>
          <a:prstGeom prst="roundRect">
            <a:avLst/>
          </a:prstGeom>
          <a:solidFill>
            <a:srgbClr val="FBCE00"/>
          </a:solidFill>
          <a:ln>
            <a:solidFill>
              <a:srgbClr val="FBC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FF51E166-6106-96B1-5035-E10C9B505741}"/>
              </a:ext>
            </a:extLst>
          </p:cNvPr>
          <p:cNvSpPr txBox="1"/>
          <p:nvPr/>
        </p:nvSpPr>
        <p:spPr>
          <a:xfrm>
            <a:off x="4590425" y="4941289"/>
            <a:ext cx="619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HA</a:t>
            </a: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8649E1E3-2F9B-C6F8-0D94-81B471FEF948}"/>
              </a:ext>
            </a:extLst>
          </p:cNvPr>
          <p:cNvSpPr txBox="1"/>
          <p:nvPr/>
        </p:nvSpPr>
        <p:spPr>
          <a:xfrm>
            <a:off x="1742397" y="612096"/>
            <a:ext cx="1752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dirty="0" err="1">
                <a:latin typeface="SHL Gravity Compressed" panose="020B0A08040202060204" pitchFamily="34" charset="77"/>
              </a:rPr>
              <a:t>Baseline</a:t>
            </a:r>
            <a:r>
              <a:rPr lang="sv-SE" sz="4000" dirty="0">
                <a:latin typeface="SHL Gravity Compressed" panose="020B0A08040202060204" pitchFamily="34" charset="77"/>
              </a:rPr>
              <a:t> </a:t>
            </a:r>
          </a:p>
        </p:txBody>
      </p:sp>
      <p:pic>
        <p:nvPicPr>
          <p:cNvPr id="1035" name="Picture 11" descr="page2image18268720">
            <a:extLst>
              <a:ext uri="{FF2B5EF4-FFF2-40B4-BE49-F238E27FC236}">
                <a16:creationId xmlns:a16="http://schemas.microsoft.com/office/drawing/2014/main" id="{A2DFC569-8152-C2E8-151D-8AFCC2524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767" y="1934397"/>
            <a:ext cx="2635371" cy="263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ruta 22">
            <a:extLst>
              <a:ext uri="{FF2B5EF4-FFF2-40B4-BE49-F238E27FC236}">
                <a16:creationId xmlns:a16="http://schemas.microsoft.com/office/drawing/2014/main" id="{8B5A7595-089A-A1F1-1C92-AB13BF157B1F}"/>
              </a:ext>
            </a:extLst>
          </p:cNvPr>
          <p:cNvSpPr txBox="1"/>
          <p:nvPr/>
        </p:nvSpPr>
        <p:spPr>
          <a:xfrm>
            <a:off x="7821578" y="3084545"/>
            <a:ext cx="745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68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92C5C052-2D06-5822-F65F-E5456EFF136C}"/>
              </a:ext>
            </a:extLst>
          </p:cNvPr>
          <p:cNvSpPr txBox="1"/>
          <p:nvPr/>
        </p:nvSpPr>
        <p:spPr>
          <a:xfrm>
            <a:off x="9116306" y="3453877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34</a:t>
            </a: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8A466307-8B3D-7109-4BA3-42FCB0180556}"/>
              </a:ext>
            </a:extLst>
          </p:cNvPr>
          <p:cNvSpPr txBox="1"/>
          <p:nvPr/>
        </p:nvSpPr>
        <p:spPr>
          <a:xfrm>
            <a:off x="8930039" y="2521612"/>
            <a:ext cx="491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26</a:t>
            </a:r>
          </a:p>
        </p:txBody>
      </p:sp>
      <p:sp>
        <p:nvSpPr>
          <p:cNvPr id="26" name="Rektangel med rundade hörn 25">
            <a:extLst>
              <a:ext uri="{FF2B5EF4-FFF2-40B4-BE49-F238E27FC236}">
                <a16:creationId xmlns:a16="http://schemas.microsoft.com/office/drawing/2014/main" id="{7266F906-B768-C9D4-FC4E-B9CFA482A3CF}"/>
              </a:ext>
            </a:extLst>
          </p:cNvPr>
          <p:cNvSpPr/>
          <p:nvPr/>
        </p:nvSpPr>
        <p:spPr>
          <a:xfrm>
            <a:off x="7292410" y="4977584"/>
            <a:ext cx="313180" cy="245345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DB0C7069-CB53-E531-7C6D-9A2AEB56C37A}"/>
              </a:ext>
            </a:extLst>
          </p:cNvPr>
          <p:cNvSpPr txBox="1"/>
          <p:nvPr/>
        </p:nvSpPr>
        <p:spPr>
          <a:xfrm>
            <a:off x="7618622" y="4947988"/>
            <a:ext cx="8524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SDHL</a:t>
            </a:r>
          </a:p>
        </p:txBody>
      </p:sp>
      <p:sp>
        <p:nvSpPr>
          <p:cNvPr id="28" name="Rektangel med rundade hörn 27">
            <a:extLst>
              <a:ext uri="{FF2B5EF4-FFF2-40B4-BE49-F238E27FC236}">
                <a16:creationId xmlns:a16="http://schemas.microsoft.com/office/drawing/2014/main" id="{22EB7A72-E4A3-98D4-8CB3-0C0879A0CE50}"/>
              </a:ext>
            </a:extLst>
          </p:cNvPr>
          <p:cNvSpPr/>
          <p:nvPr/>
        </p:nvSpPr>
        <p:spPr>
          <a:xfrm>
            <a:off x="8500447" y="4994593"/>
            <a:ext cx="268006" cy="245345"/>
          </a:xfrm>
          <a:prstGeom prst="roundRect">
            <a:avLst/>
          </a:prstGeom>
          <a:solidFill>
            <a:srgbClr val="E688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id="{4D225263-E239-AFAA-3147-1D764340F6F5}"/>
              </a:ext>
            </a:extLst>
          </p:cNvPr>
          <p:cNvSpPr txBox="1"/>
          <p:nvPr/>
        </p:nvSpPr>
        <p:spPr>
          <a:xfrm>
            <a:off x="8827291" y="4930979"/>
            <a:ext cx="1105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Juniorer</a:t>
            </a:r>
          </a:p>
        </p:txBody>
      </p:sp>
      <p:sp>
        <p:nvSpPr>
          <p:cNvPr id="30" name="Rektangel med rundade hörn 29">
            <a:extLst>
              <a:ext uri="{FF2B5EF4-FFF2-40B4-BE49-F238E27FC236}">
                <a16:creationId xmlns:a16="http://schemas.microsoft.com/office/drawing/2014/main" id="{8E6AF516-FF51-F6F9-21AB-C7ACBB5608C5}"/>
              </a:ext>
            </a:extLst>
          </p:cNvPr>
          <p:cNvSpPr/>
          <p:nvPr/>
        </p:nvSpPr>
        <p:spPr>
          <a:xfrm>
            <a:off x="9844007" y="4978897"/>
            <a:ext cx="333214" cy="263337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1" name="textruta 30">
            <a:extLst>
              <a:ext uri="{FF2B5EF4-FFF2-40B4-BE49-F238E27FC236}">
                <a16:creationId xmlns:a16="http://schemas.microsoft.com/office/drawing/2014/main" id="{073A661E-540D-C11E-89D9-632C754AB8B0}"/>
              </a:ext>
            </a:extLst>
          </p:cNvPr>
          <p:cNvSpPr txBox="1"/>
          <p:nvPr/>
        </p:nvSpPr>
        <p:spPr>
          <a:xfrm>
            <a:off x="10197367" y="4947988"/>
            <a:ext cx="681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SHL</a:t>
            </a:r>
          </a:p>
        </p:txBody>
      </p:sp>
      <p:sp>
        <p:nvSpPr>
          <p:cNvPr id="32" name="textruta 31">
            <a:extLst>
              <a:ext uri="{FF2B5EF4-FFF2-40B4-BE49-F238E27FC236}">
                <a16:creationId xmlns:a16="http://schemas.microsoft.com/office/drawing/2014/main" id="{D004C891-A296-6B07-20F1-74A1814C571B}"/>
              </a:ext>
            </a:extLst>
          </p:cNvPr>
          <p:cNvSpPr txBox="1"/>
          <p:nvPr/>
        </p:nvSpPr>
        <p:spPr>
          <a:xfrm>
            <a:off x="6660756" y="660156"/>
            <a:ext cx="3848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dirty="0">
                <a:latin typeface="SHL Gravity Compressed" panose="020B0A08040202060204" pitchFamily="34" charset="77"/>
              </a:rPr>
              <a:t>Post </a:t>
            </a:r>
            <a:r>
              <a:rPr lang="sv-SE" sz="4000" dirty="0" err="1">
                <a:latin typeface="SHL Gravity Compressed" panose="020B0A08040202060204" pitchFamily="34" charset="77"/>
              </a:rPr>
              <a:t>injury</a:t>
            </a:r>
            <a:r>
              <a:rPr lang="sv-SE" sz="4000" dirty="0">
                <a:latin typeface="SHL Gravity Compressed" panose="020B0A08040202060204" pitchFamily="34" charset="77"/>
              </a:rPr>
              <a:t> test -</a:t>
            </a:r>
            <a:r>
              <a:rPr lang="sv-SE" sz="4000" dirty="0" err="1">
                <a:latin typeface="SHL Gravity Compressed" panose="020B0A08040202060204" pitchFamily="34" charset="77"/>
              </a:rPr>
              <a:t>ImPACT</a:t>
            </a:r>
            <a:endParaRPr lang="sv-SE" sz="4000" dirty="0">
              <a:latin typeface="SHL Gravity Compressed" panose="020B0A0804020206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60646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4B88B30A-BFDC-F8B6-9267-78DCB0386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793BF-B3B8-B345-A711-221DC52F4ABE}" type="slidenum">
              <a:rPr lang="sv-SE" smtClean="0"/>
              <a:t>11</a:t>
            </a:fld>
            <a:endParaRPr lang="sv-SE"/>
          </a:p>
        </p:txBody>
      </p:sp>
      <p:pic>
        <p:nvPicPr>
          <p:cNvPr id="8" name="Picture 9" descr="page3image1342080">
            <a:extLst>
              <a:ext uri="{FF2B5EF4-FFF2-40B4-BE49-F238E27FC236}">
                <a16:creationId xmlns:a16="http://schemas.microsoft.com/office/drawing/2014/main" id="{5D45AD80-774D-AE8E-4655-4913A2E0B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0870" y="1239559"/>
            <a:ext cx="15959306" cy="6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page3image1342288">
            <a:extLst>
              <a:ext uri="{FF2B5EF4-FFF2-40B4-BE49-F238E27FC236}">
                <a16:creationId xmlns:a16="http://schemas.microsoft.com/office/drawing/2014/main" id="{5A675774-3114-629E-EC12-79A93AF4A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5370" y="1239559"/>
            <a:ext cx="15959306" cy="6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A4F8FED5-1783-0426-6919-CC59F566FD17}"/>
              </a:ext>
            </a:extLst>
          </p:cNvPr>
          <p:cNvSpPr txBox="1"/>
          <p:nvPr/>
        </p:nvSpPr>
        <p:spPr>
          <a:xfrm>
            <a:off x="678712" y="243512"/>
            <a:ext cx="106680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0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</a:t>
            </a:r>
            <a:r>
              <a:rPr lang="sv-SE" sz="30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ångvariga</a:t>
            </a:r>
            <a:r>
              <a:rPr lang="sv-SE" sz="30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sv-SE" sz="30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besvär</a:t>
            </a:r>
            <a:r>
              <a:rPr lang="sv-SE" sz="30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– SHL spelare</a:t>
            </a:r>
          </a:p>
          <a:p>
            <a:r>
              <a:rPr lang="sv-SE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</a:t>
            </a:r>
            <a:r>
              <a:rPr lang="sv-SE" sz="16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värprofessionell</a:t>
            </a:r>
            <a:r>
              <a:rPr lang="sv-SE" sz="16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sv-SE" sz="16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bedömning</a:t>
            </a:r>
            <a:r>
              <a:rPr lang="sv-SE" sz="16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sv-SE" sz="16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</a:t>
            </a:r>
            <a:r>
              <a:rPr lang="sv-SE" sz="16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̊ kliniken med besök</a:t>
            </a:r>
          </a:p>
          <a:p>
            <a:endParaRPr lang="sv-SE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sv-SE" sz="1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2018/2019</a:t>
            </a:r>
            <a:endParaRPr lang="sv-SE" sz="16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sv-SE" sz="16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11 </a:t>
            </a:r>
            <a:r>
              <a:rPr lang="sv-SE" sz="16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</a:t>
            </a:r>
            <a:endParaRPr lang="sv-SE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sv-SE" sz="160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sv-SE" sz="1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2019/2020 </a:t>
            </a:r>
          </a:p>
          <a:p>
            <a:r>
              <a:rPr lang="sv-SE" sz="16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 </a:t>
            </a:r>
            <a:r>
              <a:rPr lang="sv-SE" sz="16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</a:t>
            </a:r>
            <a:endParaRPr lang="sv-SE" sz="160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sv-SE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sv-SE" sz="1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2020/2021 </a:t>
            </a:r>
            <a:endParaRPr lang="sv-SE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sv-SE" sz="16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 </a:t>
            </a:r>
            <a:r>
              <a:rPr lang="sv-SE" sz="16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</a:t>
            </a:r>
            <a:endParaRPr lang="sv-SE" sz="160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sv-SE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sv-SE" sz="1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2021/2022  </a:t>
            </a:r>
            <a:endParaRPr lang="sv-SE" sz="16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sv-SE" sz="16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 </a:t>
            </a:r>
            <a:r>
              <a:rPr lang="sv-SE" sz="16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</a:t>
            </a:r>
            <a:endParaRPr lang="sv-SE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sv-SE" sz="160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sv-SE" sz="1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2022/2023</a:t>
            </a:r>
          </a:p>
          <a:p>
            <a:r>
              <a:rPr lang="sv-SE" sz="16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 </a:t>
            </a:r>
            <a:r>
              <a:rPr lang="sv-SE" sz="16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</a:t>
            </a:r>
            <a:endParaRPr lang="sv-SE" sz="160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sv-SE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sv-SE" sz="16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Vid dessa </a:t>
            </a:r>
            <a:r>
              <a:rPr lang="sv-SE" sz="16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tillfällena</a:t>
            </a:r>
            <a:r>
              <a:rPr lang="sv-SE" sz="16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har spelarna </a:t>
            </a:r>
            <a:r>
              <a:rPr lang="sv-SE" sz="16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träffat</a:t>
            </a:r>
            <a:r>
              <a:rPr lang="sv-SE" sz="16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och utretts av </a:t>
            </a:r>
            <a:r>
              <a:rPr lang="sv-SE" sz="16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överläkare</a:t>
            </a:r>
            <a:r>
              <a:rPr lang="sv-SE" sz="16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 rehabiliteringsmedicin, neuropsykolog och sjukgymnast med </a:t>
            </a:r>
            <a:r>
              <a:rPr lang="sv-SE" sz="16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neurokompetens</a:t>
            </a:r>
            <a:r>
              <a:rPr lang="sv-SE" sz="16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endParaRPr lang="sv-SE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sv-SE" sz="16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Utredningarna gör </a:t>
            </a:r>
            <a:r>
              <a:rPr lang="sv-SE" sz="16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förslag</a:t>
            </a:r>
            <a:r>
              <a:rPr lang="sv-SE" sz="16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till behandling/rehabilitering, och/eller </a:t>
            </a:r>
            <a:r>
              <a:rPr lang="sv-SE" sz="16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bedömningar</a:t>
            </a:r>
            <a:r>
              <a:rPr lang="sv-SE" sz="16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om </a:t>
            </a:r>
            <a:r>
              <a:rPr lang="sv-SE" sz="16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möjlighet</a:t>
            </a:r>
            <a:r>
              <a:rPr lang="sv-SE" sz="16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till fortsatt eller avbruten </a:t>
            </a:r>
            <a:r>
              <a:rPr lang="sv-SE" sz="16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ishockeykarriär</a:t>
            </a:r>
            <a:r>
              <a:rPr lang="sv-SE" sz="16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endParaRPr lang="sv-SE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747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4B88B30A-BFDC-F8B6-9267-78DCB0386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793BF-B3B8-B345-A711-221DC52F4ABE}" type="slidenum">
              <a:rPr lang="sv-SE" smtClean="0"/>
              <a:t>12</a:t>
            </a:fld>
            <a:endParaRPr lang="sv-SE"/>
          </a:p>
        </p:txBody>
      </p:sp>
      <p:pic>
        <p:nvPicPr>
          <p:cNvPr id="8" name="Picture 9" descr="page3image1342080">
            <a:extLst>
              <a:ext uri="{FF2B5EF4-FFF2-40B4-BE49-F238E27FC236}">
                <a16:creationId xmlns:a16="http://schemas.microsoft.com/office/drawing/2014/main" id="{5D45AD80-774D-AE8E-4655-4913A2E0B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0870" y="1239559"/>
            <a:ext cx="15959306" cy="6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page3image1342288">
            <a:extLst>
              <a:ext uri="{FF2B5EF4-FFF2-40B4-BE49-F238E27FC236}">
                <a16:creationId xmlns:a16="http://schemas.microsoft.com/office/drawing/2014/main" id="{5A675774-3114-629E-EC12-79A93AF4A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5370" y="1239559"/>
            <a:ext cx="15959306" cy="6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A4F8FED5-1783-0426-6919-CC59F566FD17}"/>
              </a:ext>
            </a:extLst>
          </p:cNvPr>
          <p:cNvSpPr txBox="1"/>
          <p:nvPr/>
        </p:nvSpPr>
        <p:spPr>
          <a:xfrm>
            <a:off x="678712" y="243512"/>
            <a:ext cx="106680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0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Poolarcool</a:t>
            </a:r>
            <a:r>
              <a:rPr lang="sv-SE" sz="3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endParaRPr lang="sv-SE" sz="20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</a:t>
            </a:r>
            <a:r>
              <a:rPr lang="sv-SE" sz="1800" b="0" i="0" u="none" strike="noStrike" dirty="0">
                <a:solidFill>
                  <a:srgbClr val="21212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ågående diskussion om kommande års avtal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v-SE" sz="1800" b="0" i="0" u="none" strike="noStrike" dirty="0">
              <a:solidFill>
                <a:srgbClr val="21212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SHL kommer fortsatt stå bakom om klubbarna vill fortsätta användandet, dock är det helt upp till varje enskild klubb vad ni beslutar er för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v-SE" sz="1800" b="0" i="0" u="none" strike="noStrike" dirty="0">
              <a:solidFill>
                <a:srgbClr val="00000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</a:t>
            </a:r>
            <a:r>
              <a:rPr lang="sv-SE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vtal blir mellan klubb och polarcool</a:t>
            </a:r>
            <a:endParaRPr lang="sv-SE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v-SE" sz="1800" b="0" i="0" u="none" strike="noStrike" dirty="0">
              <a:solidFill>
                <a:srgbClr val="00000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</a:t>
            </a:r>
            <a:r>
              <a:rPr lang="sv-SE" sz="1800" b="0" i="0" u="none" strike="noStrike" dirty="0">
                <a:solidFill>
                  <a:srgbClr val="21212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HL kommer inte gå in med ekonomiska medel centralt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v-SE" sz="1800" b="0" i="0" u="none" strike="noStrike" dirty="0">
              <a:solidFill>
                <a:srgbClr val="21212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1800" b="0" i="0" u="none" strike="noStrike" dirty="0">
                <a:solidFill>
                  <a:srgbClr val="21212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SICO kommer inte fortsatt finansiera upplägget, klubbarna står för full finansiering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v-SE" sz="1800" b="0" i="0" u="none" strike="noStrike" dirty="0">
              <a:solidFill>
                <a:srgbClr val="21212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1800" b="0" i="0" u="none" strike="noStrike" dirty="0">
                <a:solidFill>
                  <a:srgbClr val="21212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Förslag på nytt avtal efter sportchefsmöte</a:t>
            </a:r>
          </a:p>
          <a:p>
            <a:endParaRPr lang="sv-SE" sz="30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sv-SE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sv-S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723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92303673-5F0C-362F-2830-BF568B977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191" y="2437173"/>
            <a:ext cx="8675618" cy="1252133"/>
          </a:xfrm>
        </p:spPr>
        <p:txBody>
          <a:bodyPr/>
          <a:lstStyle/>
          <a:p>
            <a:r>
              <a:rPr lang="sv-SE" dirty="0"/>
              <a:t>Allmänt</a:t>
            </a:r>
          </a:p>
        </p:txBody>
      </p:sp>
    </p:spTree>
    <p:extLst>
      <p:ext uri="{BB962C8B-B14F-4D97-AF65-F5344CB8AC3E}">
        <p14:creationId xmlns:p14="http://schemas.microsoft.com/office/powerpoint/2010/main" val="188894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ak 2">
            <a:extLst>
              <a:ext uri="{FF2B5EF4-FFF2-40B4-BE49-F238E27FC236}">
                <a16:creationId xmlns:a16="http://schemas.microsoft.com/office/drawing/2014/main" id="{E141E9F1-C823-066A-1D30-D82700DF0323}"/>
              </a:ext>
            </a:extLst>
          </p:cNvPr>
          <p:cNvCxnSpPr>
            <a:cxnSpLocks/>
          </p:cNvCxnSpPr>
          <p:nvPr/>
        </p:nvCxnSpPr>
        <p:spPr>
          <a:xfrm flipH="1">
            <a:off x="5711252" y="1573967"/>
            <a:ext cx="622091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Rak 4">
            <a:extLst>
              <a:ext uri="{FF2B5EF4-FFF2-40B4-BE49-F238E27FC236}">
                <a16:creationId xmlns:a16="http://schemas.microsoft.com/office/drawing/2014/main" id="{B33BD261-88E0-CF72-696F-5B6C49DFF463}"/>
              </a:ext>
            </a:extLst>
          </p:cNvPr>
          <p:cNvCxnSpPr/>
          <p:nvPr/>
        </p:nvCxnSpPr>
        <p:spPr>
          <a:xfrm>
            <a:off x="5715000" y="1625600"/>
            <a:ext cx="0" cy="32512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Rak 6">
            <a:extLst>
              <a:ext uri="{FF2B5EF4-FFF2-40B4-BE49-F238E27FC236}">
                <a16:creationId xmlns:a16="http://schemas.microsoft.com/office/drawing/2014/main" id="{A9F197D5-F5FD-3C0C-4499-E2D6CFC34344}"/>
              </a:ext>
            </a:extLst>
          </p:cNvPr>
          <p:cNvCxnSpPr/>
          <p:nvPr/>
        </p:nvCxnSpPr>
        <p:spPr>
          <a:xfrm>
            <a:off x="5711252" y="4902200"/>
            <a:ext cx="634801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BE0E12-3791-3EA6-025F-DE25AA80D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cxnSp>
        <p:nvCxnSpPr>
          <p:cNvPr id="9" name="Rak 8">
            <a:extLst>
              <a:ext uri="{FF2B5EF4-FFF2-40B4-BE49-F238E27FC236}">
                <a16:creationId xmlns:a16="http://schemas.microsoft.com/office/drawing/2014/main" id="{A0DAB305-CC47-08B5-D737-A7C06171875A}"/>
              </a:ext>
            </a:extLst>
          </p:cNvPr>
          <p:cNvCxnSpPr>
            <a:cxnSpLocks/>
          </p:cNvCxnSpPr>
          <p:nvPr/>
        </p:nvCxnSpPr>
        <p:spPr>
          <a:xfrm flipH="1">
            <a:off x="5935851" y="1634238"/>
            <a:ext cx="5996319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Rak 11">
            <a:extLst>
              <a:ext uri="{FF2B5EF4-FFF2-40B4-BE49-F238E27FC236}">
                <a16:creationId xmlns:a16="http://schemas.microsoft.com/office/drawing/2014/main" id="{69DB6FB9-D8E0-732D-DBB2-19AED2F4157D}"/>
              </a:ext>
            </a:extLst>
          </p:cNvPr>
          <p:cNvCxnSpPr/>
          <p:nvPr/>
        </p:nvCxnSpPr>
        <p:spPr>
          <a:xfrm>
            <a:off x="5951349" y="1625600"/>
            <a:ext cx="0" cy="32766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Rak 13">
            <a:extLst>
              <a:ext uri="{FF2B5EF4-FFF2-40B4-BE49-F238E27FC236}">
                <a16:creationId xmlns:a16="http://schemas.microsoft.com/office/drawing/2014/main" id="{22002A4B-AED7-6B86-2E04-2B149C09AAF9}"/>
              </a:ext>
            </a:extLst>
          </p:cNvPr>
          <p:cNvCxnSpPr/>
          <p:nvPr/>
        </p:nvCxnSpPr>
        <p:spPr>
          <a:xfrm flipV="1">
            <a:off x="5935851" y="4876800"/>
            <a:ext cx="6123413" cy="25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412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83B00B3-12DB-B189-41BE-64559C525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11247"/>
            <a:ext cx="6758608" cy="1146843"/>
          </a:xfrm>
        </p:spPr>
        <p:txBody>
          <a:bodyPr>
            <a:noAutofit/>
          </a:bodyPr>
          <a:lstStyle/>
          <a:p>
            <a:r>
              <a:rPr lang="sv-SE" sz="4400" dirty="0"/>
              <a:t>Övrigt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47FAD31-1E01-52A4-3027-1C2B56996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2F9A-8A7B-7148-AD5E-90F443F082C9}" type="slidenum">
              <a:rPr lang="sv-SE" smtClean="0"/>
              <a:t>15</a:t>
            </a:fld>
            <a:endParaRPr lang="sv-SE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5B0C963F-66A3-2F90-4CEC-A159740085BA}"/>
              </a:ext>
            </a:extLst>
          </p:cNvPr>
          <p:cNvSpPr txBox="1"/>
          <p:nvPr/>
        </p:nvSpPr>
        <p:spPr>
          <a:xfrm>
            <a:off x="678712" y="1720840"/>
            <a:ext cx="826472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”</a:t>
            </a:r>
            <a:r>
              <a:rPr lang="sv-SE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Coach’s</a:t>
            </a:r>
            <a:r>
              <a:rPr lang="sv-S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sv-SE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challenge</a:t>
            </a:r>
            <a:r>
              <a:rPr lang="sv-S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” – tas beslut inför kommande säsong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Tävlingsbestämmelser och eventuella övriga regeländringar tas efter VM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CHL fortsätter, Växjö, Skellefteå och Färjestad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Frågan kvarstår vilka deltar i Spengler cup i mellandagarna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Projekt-Hållbara NIU spelare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Rookiedagar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</a:t>
            </a:r>
            <a:r>
              <a:rPr lang="sv-SE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pelschema 23/24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Kontaktlistor</a:t>
            </a:r>
            <a:r>
              <a:rPr lang="sv-SE" sz="1800" dirty="0"/>
              <a:t> kommer ut inom kort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SHL:s medicinska team möte, via teams, söndag 14 maj</a:t>
            </a:r>
            <a:endParaRPr lang="sv-SE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sv-SE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sv-SE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br>
              <a:rPr lang="sv-SE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sv-S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886737D1-627A-A694-C941-3E289B44F674}"/>
              </a:ext>
            </a:extLst>
          </p:cNvPr>
          <p:cNvSpPr txBox="1"/>
          <p:nvPr/>
        </p:nvSpPr>
        <p:spPr>
          <a:xfrm>
            <a:off x="7598396" y="2022438"/>
            <a:ext cx="31988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sv-SE" sz="1400" b="1" dirty="0">
                <a:ea typeface="Roboto" panose="02000000000000000000" pitchFamily="2" charset="0"/>
                <a:cs typeface="Roboto" panose="02000000000000000000" pitchFamily="2" charset="0"/>
              </a:rPr>
            </a:br>
            <a:br>
              <a:rPr lang="sv-SE" sz="1400" b="1" dirty="0">
                <a:ea typeface="Roboto" panose="02000000000000000000" pitchFamily="2" charset="0"/>
                <a:cs typeface="Roboto" panose="02000000000000000000" pitchFamily="2" charset="0"/>
              </a:rPr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393015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>
            <a:extLst>
              <a:ext uri="{FF2B5EF4-FFF2-40B4-BE49-F238E27FC236}">
                <a16:creationId xmlns:a16="http://schemas.microsoft.com/office/drawing/2014/main" id="{9293A983-4C6D-0667-86CC-9BB80C646843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887662"/>
            <a:ext cx="12192000" cy="1082675"/>
          </a:xfrm>
        </p:spPr>
        <p:txBody>
          <a:bodyPr>
            <a:noAutofit/>
          </a:bodyPr>
          <a:lstStyle/>
          <a:p>
            <a:pPr algn="ctr"/>
            <a:r>
              <a:rPr lang="sv-SE" sz="16100" dirty="0"/>
              <a:t>TACK!</a:t>
            </a:r>
          </a:p>
        </p:txBody>
      </p:sp>
    </p:spTree>
    <p:extLst>
      <p:ext uri="{BB962C8B-B14F-4D97-AF65-F5344CB8AC3E}">
        <p14:creationId xmlns:p14="http://schemas.microsoft.com/office/powerpoint/2010/main" val="1941172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C10757C7-71DE-EE8D-CD37-50DE37026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191" y="924733"/>
            <a:ext cx="8675618" cy="2504267"/>
          </a:xfrm>
        </p:spPr>
        <p:txBody>
          <a:bodyPr/>
          <a:lstStyle/>
          <a:p>
            <a:r>
              <a:rPr lang="sv-SE" dirty="0"/>
              <a:t>Statistik </a:t>
            </a:r>
            <a:br>
              <a:rPr lang="sv-SE" dirty="0"/>
            </a:br>
            <a:r>
              <a:rPr lang="sv-SE" dirty="0"/>
              <a:t>spelarutveckling</a:t>
            </a:r>
          </a:p>
        </p:txBody>
      </p:sp>
    </p:spTree>
    <p:extLst>
      <p:ext uri="{BB962C8B-B14F-4D97-AF65-F5344CB8AC3E}">
        <p14:creationId xmlns:p14="http://schemas.microsoft.com/office/powerpoint/2010/main" val="3866933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47FAD31-1E01-52A4-3027-1C2B56996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12F9A-8A7B-7148-AD5E-90F443F082C9}" type="slidenum">
              <a:rPr lang="sv-SE" smtClean="0"/>
              <a:t>3</a:t>
            </a:fld>
            <a:endParaRPr lang="sv-SE"/>
          </a:p>
        </p:txBody>
      </p:sp>
      <p:pic>
        <p:nvPicPr>
          <p:cNvPr id="18" name="Bildobjekt 17">
            <a:extLst>
              <a:ext uri="{FF2B5EF4-FFF2-40B4-BE49-F238E27FC236}">
                <a16:creationId xmlns:a16="http://schemas.microsoft.com/office/drawing/2014/main" id="{B471C8A8-0F75-68FF-AAB7-536CFA22C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6730"/>
            <a:ext cx="12192000" cy="678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086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C10757C7-71DE-EE8D-CD37-50DE37026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191" y="1796930"/>
            <a:ext cx="8675618" cy="2504267"/>
          </a:xfrm>
        </p:spPr>
        <p:txBody>
          <a:bodyPr/>
          <a:lstStyle/>
          <a:p>
            <a:r>
              <a:rPr lang="sv-SE" dirty="0"/>
              <a:t>Statistik</a:t>
            </a:r>
            <a:br>
              <a:rPr lang="sv-SE" dirty="0"/>
            </a:br>
            <a:r>
              <a:rPr lang="sv-SE" sz="5000" dirty="0"/>
              <a:t>-Hjärnskakningar</a:t>
            </a:r>
            <a:br>
              <a:rPr lang="sv-SE" dirty="0"/>
            </a:br>
            <a:r>
              <a:rPr lang="sv-SE" sz="5000" dirty="0"/>
              <a:t>-Disciplinnämnd</a:t>
            </a:r>
            <a:br>
              <a:rPr lang="sv-SE" sz="5000" dirty="0"/>
            </a:br>
            <a:endParaRPr lang="sv-SE" sz="5000" dirty="0"/>
          </a:p>
        </p:txBody>
      </p:sp>
    </p:spTree>
    <p:extLst>
      <p:ext uri="{BB962C8B-B14F-4D97-AF65-F5344CB8AC3E}">
        <p14:creationId xmlns:p14="http://schemas.microsoft.com/office/powerpoint/2010/main" val="1085364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E0E037C-0ED8-A809-3522-4BA9813C56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9783883"/>
              </p:ext>
            </p:extLst>
          </p:nvPr>
        </p:nvGraphicFramePr>
        <p:xfrm>
          <a:off x="0" y="0"/>
          <a:ext cx="5886449" cy="6214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7AEC0F6-9992-D72B-4083-20D8E5BAEF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0430591"/>
              </p:ext>
            </p:extLst>
          </p:nvPr>
        </p:nvGraphicFramePr>
        <p:xfrm>
          <a:off x="6305551" y="0"/>
          <a:ext cx="5886449" cy="6214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06477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2145070-C8DB-BF4A-BF72-E8F462568E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3036726"/>
              </p:ext>
            </p:extLst>
          </p:nvPr>
        </p:nvGraphicFramePr>
        <p:xfrm>
          <a:off x="0" y="-1"/>
          <a:ext cx="12192000" cy="6090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6931E78-1629-F648-AB30-75F8B9C525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7861491"/>
              </p:ext>
            </p:extLst>
          </p:nvPr>
        </p:nvGraphicFramePr>
        <p:xfrm>
          <a:off x="0" y="0"/>
          <a:ext cx="12192000" cy="6090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51347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FA5CFDF-D669-9ED8-6C61-BF5313D0B8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7075781"/>
              </p:ext>
            </p:extLst>
          </p:nvPr>
        </p:nvGraphicFramePr>
        <p:xfrm>
          <a:off x="0" y="0"/>
          <a:ext cx="5772150" cy="6137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22DBE16-4147-C0DB-53E2-0A12D50389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5273943"/>
              </p:ext>
            </p:extLst>
          </p:nvPr>
        </p:nvGraphicFramePr>
        <p:xfrm>
          <a:off x="6419850" y="0"/>
          <a:ext cx="5772150" cy="6137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58118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92303673-5F0C-362F-2830-BF568B977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191" y="2437173"/>
            <a:ext cx="8675618" cy="1252133"/>
          </a:xfrm>
        </p:spPr>
        <p:txBody>
          <a:bodyPr/>
          <a:lstStyle/>
          <a:p>
            <a:r>
              <a:rPr lang="sv-SE" dirty="0"/>
              <a:t>Spelarnas säkerhet</a:t>
            </a:r>
          </a:p>
        </p:txBody>
      </p:sp>
    </p:spTree>
    <p:extLst>
      <p:ext uri="{BB962C8B-B14F-4D97-AF65-F5344CB8AC3E}">
        <p14:creationId xmlns:p14="http://schemas.microsoft.com/office/powerpoint/2010/main" val="382640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bild 6" descr="En bild som visar utomhus&#10;&#10;Automatiskt genererad beskrivning">
            <a:extLst>
              <a:ext uri="{FF2B5EF4-FFF2-40B4-BE49-F238E27FC236}">
                <a16:creationId xmlns:a16="http://schemas.microsoft.com/office/drawing/2014/main" id="{C6396AF0-C697-0EA5-8385-0E9C55AD26A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4973" b="17111"/>
          <a:stretch/>
        </p:blipFill>
        <p:spPr>
          <a:xfrm>
            <a:off x="5381897" y="0"/>
            <a:ext cx="5865541" cy="6858000"/>
          </a:xfrm>
        </p:spPr>
      </p:pic>
      <p:sp>
        <p:nvSpPr>
          <p:cNvPr id="5" name="Rubrik 9">
            <a:extLst>
              <a:ext uri="{FF2B5EF4-FFF2-40B4-BE49-F238E27FC236}">
                <a16:creationId xmlns:a16="http://schemas.microsoft.com/office/drawing/2014/main" id="{62011E38-17FB-F454-2FEB-9458899DF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86" y="128015"/>
            <a:ext cx="4143968" cy="993750"/>
          </a:xfrm>
        </p:spPr>
        <p:txBody>
          <a:bodyPr>
            <a:normAutofit/>
          </a:bodyPr>
          <a:lstStyle/>
          <a:p>
            <a:r>
              <a:rPr lang="sv-SE" sz="3600" dirty="0"/>
              <a:t>Medicinskt möte</a:t>
            </a:r>
          </a:p>
        </p:txBody>
      </p:sp>
      <p:sp>
        <p:nvSpPr>
          <p:cNvPr id="4" name="Platshållare för innehåll 1">
            <a:extLst>
              <a:ext uri="{FF2B5EF4-FFF2-40B4-BE49-F238E27FC236}">
                <a16:creationId xmlns:a16="http://schemas.microsoft.com/office/drawing/2014/main" id="{DD086EDE-89A9-3D2F-D47B-7615BD8B1D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729" y="1353313"/>
            <a:ext cx="5272168" cy="537667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Fortsätta med hjärtstartare, olika placeringar i arenan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Ambulans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Akutrum</a:t>
            </a:r>
            <a:endParaRPr lang="sv-S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Matchläkarfunktion enligt nuvarande standard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Folksam vårdkostnadsförsäkring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Fortsatt samarbete med SICO, SIF och övriga ligor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Spelarnas säkerhet</a:t>
            </a:r>
            <a:r>
              <a:rPr lang="sv-SE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fortsätter enligt plan</a:t>
            </a:r>
            <a:endParaRPr lang="sv-S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Skaderegister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Droger, Doping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ImPACT</a:t>
            </a:r>
            <a:r>
              <a:rPr lang="sv-SE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test/Sports medicine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Polarcool</a:t>
            </a:r>
          </a:p>
          <a:p>
            <a:endParaRPr lang="sv-SE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>
              <a:latin typeface="+mn-lt"/>
            </a:endParaRPr>
          </a:p>
          <a:p>
            <a:endParaRPr lang="sv-SE" dirty="0">
              <a:latin typeface="+mn-lt"/>
            </a:endParaRPr>
          </a:p>
          <a:p>
            <a:endParaRPr lang="sv-SE" dirty="0">
              <a:latin typeface="+mn-lt"/>
            </a:endParaRPr>
          </a:p>
          <a:p>
            <a:endParaRPr lang="sv-SE" dirty="0">
              <a:latin typeface="+mn-lt"/>
            </a:endParaRPr>
          </a:p>
          <a:p>
            <a:endParaRPr lang="sv-SE" dirty="0">
              <a:latin typeface="+mn-lt"/>
            </a:endParaRPr>
          </a:p>
          <a:p>
            <a:endParaRPr lang="sv-SE" dirty="0">
              <a:latin typeface="+mn-lt"/>
            </a:endParaRPr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8CCE01A3-204F-C3ED-96BF-4737EDF01C41}"/>
              </a:ext>
            </a:extLst>
          </p:cNvPr>
          <p:cNvGrpSpPr/>
          <p:nvPr/>
        </p:nvGrpSpPr>
        <p:grpSpPr>
          <a:xfrm>
            <a:off x="1718210" y="1429676"/>
            <a:ext cx="9360" cy="9720"/>
            <a:chOff x="1718210" y="1429676"/>
            <a:chExt cx="9360" cy="9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" name="Pennanteckning 1">
                  <a:extLst>
                    <a:ext uri="{FF2B5EF4-FFF2-40B4-BE49-F238E27FC236}">
                      <a16:creationId xmlns:a16="http://schemas.microsoft.com/office/drawing/2014/main" id="{199F92BE-3EB1-9005-4265-11D049EED17B}"/>
                    </a:ext>
                  </a:extLst>
                </p14:cNvPr>
                <p14:cNvContentPartPr/>
                <p14:nvPr/>
              </p14:nvContentPartPr>
              <p14:xfrm>
                <a:off x="1718210" y="1429676"/>
                <a:ext cx="2160" cy="2160"/>
              </p14:xfrm>
            </p:contentPart>
          </mc:Choice>
          <mc:Fallback xmlns="">
            <p:pic>
              <p:nvPicPr>
                <p:cNvPr id="2" name="Pennanteckning 1">
                  <a:extLst>
                    <a:ext uri="{FF2B5EF4-FFF2-40B4-BE49-F238E27FC236}">
                      <a16:creationId xmlns:a16="http://schemas.microsoft.com/office/drawing/2014/main" id="{199F92BE-3EB1-9005-4265-11D049EED17B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709210" y="1421036"/>
                  <a:ext cx="1980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" name="Pennanteckning 2">
                  <a:extLst>
                    <a:ext uri="{FF2B5EF4-FFF2-40B4-BE49-F238E27FC236}">
                      <a16:creationId xmlns:a16="http://schemas.microsoft.com/office/drawing/2014/main" id="{C3E61793-461F-257C-BA25-B993F294CA1F}"/>
                    </a:ext>
                  </a:extLst>
                </p14:cNvPr>
                <p14:cNvContentPartPr/>
                <p14:nvPr/>
              </p14:nvContentPartPr>
              <p14:xfrm>
                <a:off x="1727210" y="1439036"/>
                <a:ext cx="360" cy="360"/>
              </p14:xfrm>
            </p:contentPart>
          </mc:Choice>
          <mc:Fallback xmlns="">
            <p:pic>
              <p:nvPicPr>
                <p:cNvPr id="3" name="Pennanteckning 2">
                  <a:extLst>
                    <a:ext uri="{FF2B5EF4-FFF2-40B4-BE49-F238E27FC236}">
                      <a16:creationId xmlns:a16="http://schemas.microsoft.com/office/drawing/2014/main" id="{C3E61793-461F-257C-BA25-B993F294CA1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718570" y="143003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Pennanteckning 5">
                <a:extLst>
                  <a:ext uri="{FF2B5EF4-FFF2-40B4-BE49-F238E27FC236}">
                    <a16:creationId xmlns:a16="http://schemas.microsoft.com/office/drawing/2014/main" id="{717CDE9F-7F81-3F85-51F8-6107A8C7ADA8}"/>
                  </a:ext>
                </a:extLst>
              </p14:cNvPr>
              <p14:cNvContentPartPr/>
              <p14:nvPr/>
            </p14:nvContentPartPr>
            <p14:xfrm>
              <a:off x="2141570" y="1669436"/>
              <a:ext cx="4320" cy="4320"/>
            </p14:xfrm>
          </p:contentPart>
        </mc:Choice>
        <mc:Fallback xmlns="">
          <p:pic>
            <p:nvPicPr>
              <p:cNvPr id="6" name="Pennanteckning 5">
                <a:extLst>
                  <a:ext uri="{FF2B5EF4-FFF2-40B4-BE49-F238E27FC236}">
                    <a16:creationId xmlns:a16="http://schemas.microsoft.com/office/drawing/2014/main" id="{717CDE9F-7F81-3F85-51F8-6107A8C7ADA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32930" y="1660796"/>
                <a:ext cx="21960" cy="2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Pennanteckning 8">
                <a:extLst>
                  <a:ext uri="{FF2B5EF4-FFF2-40B4-BE49-F238E27FC236}">
                    <a16:creationId xmlns:a16="http://schemas.microsoft.com/office/drawing/2014/main" id="{EDD9852C-4293-931C-99D1-368DCF486FAC}"/>
                  </a:ext>
                </a:extLst>
              </p14:cNvPr>
              <p14:cNvContentPartPr/>
              <p14:nvPr/>
            </p14:nvContentPartPr>
            <p14:xfrm>
              <a:off x="1226810" y="748556"/>
              <a:ext cx="360" cy="360"/>
            </p14:xfrm>
          </p:contentPart>
        </mc:Choice>
        <mc:Fallback xmlns="">
          <p:pic>
            <p:nvPicPr>
              <p:cNvPr id="9" name="Pennanteckning 8">
                <a:extLst>
                  <a:ext uri="{FF2B5EF4-FFF2-40B4-BE49-F238E27FC236}">
                    <a16:creationId xmlns:a16="http://schemas.microsoft.com/office/drawing/2014/main" id="{EDD9852C-4293-931C-99D1-368DCF486FA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18170" y="73991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Pennanteckning 9">
                <a:extLst>
                  <a:ext uri="{FF2B5EF4-FFF2-40B4-BE49-F238E27FC236}">
                    <a16:creationId xmlns:a16="http://schemas.microsoft.com/office/drawing/2014/main" id="{892F48E7-A246-7C28-43A0-812D394185B3}"/>
                  </a:ext>
                </a:extLst>
              </p14:cNvPr>
              <p14:cNvContentPartPr/>
              <p14:nvPr/>
            </p14:nvContentPartPr>
            <p14:xfrm>
              <a:off x="1765010" y="739196"/>
              <a:ext cx="360" cy="360"/>
            </p14:xfrm>
          </p:contentPart>
        </mc:Choice>
        <mc:Fallback xmlns="">
          <p:pic>
            <p:nvPicPr>
              <p:cNvPr id="10" name="Pennanteckning 9">
                <a:extLst>
                  <a:ext uri="{FF2B5EF4-FFF2-40B4-BE49-F238E27FC236}">
                    <a16:creationId xmlns:a16="http://schemas.microsoft.com/office/drawing/2014/main" id="{892F48E7-A246-7C28-43A0-812D394185B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56370" y="73055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Pennanteckning 10">
                <a:extLst>
                  <a:ext uri="{FF2B5EF4-FFF2-40B4-BE49-F238E27FC236}">
                    <a16:creationId xmlns:a16="http://schemas.microsoft.com/office/drawing/2014/main" id="{39F97BC2-BEE5-9C1C-9AE4-FE1AF160BBCD}"/>
                  </a:ext>
                </a:extLst>
              </p14:cNvPr>
              <p14:cNvContentPartPr/>
              <p14:nvPr/>
            </p14:nvContentPartPr>
            <p14:xfrm>
              <a:off x="1765010" y="748556"/>
              <a:ext cx="360" cy="360"/>
            </p14:xfrm>
          </p:contentPart>
        </mc:Choice>
        <mc:Fallback xmlns="">
          <p:pic>
            <p:nvPicPr>
              <p:cNvPr id="11" name="Pennanteckning 10">
                <a:extLst>
                  <a:ext uri="{FF2B5EF4-FFF2-40B4-BE49-F238E27FC236}">
                    <a16:creationId xmlns:a16="http://schemas.microsoft.com/office/drawing/2014/main" id="{39F97BC2-BEE5-9C1C-9AE4-FE1AF160BBC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56370" y="739556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774802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SHL">
      <a:dk1>
        <a:srgbClr val="181D26"/>
      </a:dk1>
      <a:lt1>
        <a:srgbClr val="FFFFFF"/>
      </a:lt1>
      <a:dk2>
        <a:srgbClr val="000000"/>
      </a:dk2>
      <a:lt2>
        <a:srgbClr val="FFFFFF"/>
      </a:lt2>
      <a:accent1>
        <a:srgbClr val="FE5B5B"/>
      </a:accent1>
      <a:accent2>
        <a:srgbClr val="67A3FF"/>
      </a:accent2>
      <a:accent3>
        <a:srgbClr val="181D26"/>
      </a:accent3>
      <a:accent4>
        <a:srgbClr val="3668B3"/>
      </a:accent4>
      <a:accent5>
        <a:srgbClr val="B3D1FF"/>
      </a:accent5>
      <a:accent6>
        <a:srgbClr val="FE9292"/>
      </a:accent6>
      <a:hlink>
        <a:srgbClr val="0563C1"/>
      </a:hlink>
      <a:folHlink>
        <a:srgbClr val="954F72"/>
      </a:folHlink>
    </a:clrScheme>
    <a:fontScheme name="Custom">
      <a:majorFont>
        <a:latin typeface="Helvetica Neue"/>
        <a:ea typeface=""/>
        <a:cs typeface=""/>
      </a:majorFont>
      <a:minorFont>
        <a:latin typeface="Helvetica Ne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HL_PPTMALL" id="{7EB18075-56C2-354C-8AF7-D23E0D4734EA}" vid="{E1997D4D-A093-DC47-BE1A-EC3918AFEBB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674b5c6-edaf-4d19-9685-7cfce43cb087" xsi:nil="true"/>
    <lcf76f155ced4ddcb4097134ff3c332f xmlns="6050fe5c-ab38-41a1-a166-d38622e64e90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48D14EF54D8B944A34BF0E08374D1E5" ma:contentTypeVersion="55" ma:contentTypeDescription="Skapa ett nytt dokument." ma:contentTypeScope="" ma:versionID="4ab3ead3d82593210f3caac4d3838c21">
  <xsd:schema xmlns:xsd="http://www.w3.org/2001/XMLSchema" xmlns:xs="http://www.w3.org/2001/XMLSchema" xmlns:p="http://schemas.microsoft.com/office/2006/metadata/properties" xmlns:ns2="4674b5c6-edaf-4d19-9685-7cfce43cb087" xmlns:ns3="6050fe5c-ab38-41a1-a166-d38622e64e90" xmlns:ns4="b7217f9e-9eb1-43ad-ae21-5b0fb39db3fb" targetNamespace="http://schemas.microsoft.com/office/2006/metadata/properties" ma:root="true" ma:fieldsID="c5e522d6961ff0369eb59288e96ed02d" ns2:_="" ns3:_="" ns4:_="">
    <xsd:import namespace="4674b5c6-edaf-4d19-9685-7cfce43cb087"/>
    <xsd:import namespace="6050fe5c-ab38-41a1-a166-d38622e64e90"/>
    <xsd:import namespace="b7217f9e-9eb1-43ad-ae21-5b0fb39db3f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74b5c6-edaf-4d19-9685-7cfce43cb08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kument-ID-värde" ma:description="Värdet för dokument-ID som tilldelats till det här objektet." ma:indexed="true" ma:internalName="_dlc_DocId" ma:readOnly="true">
      <xsd:simpleType>
        <xsd:restriction base="dms:Text"/>
      </xsd:simpleType>
    </xsd:element>
    <xsd:element name="_dlc_DocIdUrl" ma:index="9" nillable="true" ma:displayName="Dokument-ID" ma:description="Permanent länk till det här dokumente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4" nillable="true" ma:displayName="Taxonomy Catch All Column" ma:hidden="true" ma:list="{0cb92eda-ae33-4645-b708-68dbef7603d3}" ma:internalName="TaxCatchAll" ma:showField="CatchAllData" ma:web="4674b5c6-edaf-4d19-9685-7cfce43cb08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50fe5c-ab38-41a1-a166-d38622e64e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ildmarkeringar" ma:readOnly="false" ma:fieldId="{5cf76f15-5ced-4ddc-b409-7134ff3c332f}" ma:taxonomyMulti="true" ma:sspId="1079c247-c117-43c2-83a4-d199cc8a053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217f9e-9eb1-43ad-ae21-5b0fb39db3fb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11A958-F4B2-4F1A-BAC6-EE33A131226A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CEBABC03-056F-41DB-A858-548494ED4545}">
  <ds:schemaRefs>
    <ds:schemaRef ds:uri="b7217f9e-9eb1-43ad-ae21-5b0fb39db3fb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6050fe5c-ab38-41a1-a166-d38622e64e90"/>
    <ds:schemaRef ds:uri="http://purl.org/dc/elements/1.1/"/>
    <ds:schemaRef ds:uri="http://www.w3.org/XML/1998/namespace"/>
    <ds:schemaRef ds:uri="http://purl.org/dc/terms/"/>
    <ds:schemaRef ds:uri="http://schemas.microsoft.com/office/infopath/2007/PartnerControls"/>
    <ds:schemaRef ds:uri="4674b5c6-edaf-4d19-9685-7cfce43cb087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7FE62D6-6A0B-4B7E-ADD8-25D921FDB1F1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F60994C6-8A6D-4FAD-8B77-326BBC0399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74b5c6-edaf-4d19-9685-7cfce43cb087"/>
    <ds:schemaRef ds:uri="6050fe5c-ab38-41a1-a166-d38622e64e90"/>
    <ds:schemaRef ds:uri="b7217f9e-9eb1-43ad-ae21-5b0fb39db3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7402</TotalTime>
  <Words>357</Words>
  <Application>Microsoft Macintosh PowerPoint</Application>
  <PresentationFormat>Bredbild</PresentationFormat>
  <Paragraphs>107</Paragraphs>
  <Slides>16</Slides>
  <Notes>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16</vt:i4>
      </vt:variant>
    </vt:vector>
  </HeadingPairs>
  <TitlesOfParts>
    <vt:vector size="22" baseType="lpstr">
      <vt:lpstr>Arial</vt:lpstr>
      <vt:lpstr>Calibri</vt:lpstr>
      <vt:lpstr>Helvetica Neue</vt:lpstr>
      <vt:lpstr>Roboto</vt:lpstr>
      <vt:lpstr>SHL Gravity Compressed</vt:lpstr>
      <vt:lpstr>Office-tema</vt:lpstr>
      <vt:lpstr>PowerPoint-presentation</vt:lpstr>
      <vt:lpstr>Statistik  spelarutveckling</vt:lpstr>
      <vt:lpstr>PowerPoint-presentation</vt:lpstr>
      <vt:lpstr>Statistik -Hjärnskakningar -Disciplinnämnd </vt:lpstr>
      <vt:lpstr>PowerPoint-presentation</vt:lpstr>
      <vt:lpstr>PowerPoint-presentation</vt:lpstr>
      <vt:lpstr>PowerPoint-presentation</vt:lpstr>
      <vt:lpstr>Spelarnas säkerhet</vt:lpstr>
      <vt:lpstr>Medicinskt möte</vt:lpstr>
      <vt:lpstr>PowerPoint-presentation</vt:lpstr>
      <vt:lpstr>PowerPoint-presentation</vt:lpstr>
      <vt:lpstr>PowerPoint-presentation</vt:lpstr>
      <vt:lpstr>Allmänt</vt:lpstr>
      <vt:lpstr>PowerPoint-presentation</vt:lpstr>
      <vt:lpstr>Övrigt</vt:lpstr>
      <vt:lpstr>TACK!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Sebastian Dafteke</dc:creator>
  <cp:lastModifiedBy>Gizela Ahlgren Bloom</cp:lastModifiedBy>
  <cp:revision>102</cp:revision>
  <dcterms:created xsi:type="dcterms:W3CDTF">2022-12-13T14:13:14Z</dcterms:created>
  <dcterms:modified xsi:type="dcterms:W3CDTF">2023-05-05T10:31:27Z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0x010100D6A1BF4571E2854497BF61C78393AEA0</vt:lpwstr>
  </property>
</Properties>
</file>